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256" r:id="rId5"/>
    <p:sldId id="270" r:id="rId6"/>
    <p:sldId id="281" r:id="rId7"/>
    <p:sldId id="260" r:id="rId8"/>
    <p:sldId id="263" r:id="rId9"/>
    <p:sldId id="275" r:id="rId10"/>
    <p:sldId id="259" r:id="rId11"/>
    <p:sldId id="277" r:id="rId12"/>
    <p:sldId id="264" r:id="rId13"/>
    <p:sldId id="278" r:id="rId14"/>
    <p:sldId id="280"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bert, Emily" initials="GE" lastIdx="6" clrIdx="0">
    <p:extLst>
      <p:ext uri="{19B8F6BF-5375-455C-9EA6-DF929625EA0E}">
        <p15:presenceInfo xmlns:p15="http://schemas.microsoft.com/office/powerpoint/2012/main" userId="S::egilbert@deloitte.com::2248ee40-b0e1-4747-abf6-f64b2cd995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9E19C"/>
    <a:srgbClr val="007A77"/>
    <a:srgbClr val="006260"/>
    <a:srgbClr val="9BEBBD"/>
    <a:srgbClr val="BFBFBF"/>
    <a:srgbClr val="1A818C"/>
    <a:srgbClr val="8BE0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6706" autoAdjust="0"/>
  </p:normalViewPr>
  <p:slideViewPr>
    <p:cSldViewPr snapToGrid="0">
      <p:cViewPr varScale="1">
        <p:scale>
          <a:sx n="86" d="100"/>
          <a:sy n="86" d="100"/>
        </p:scale>
        <p:origin x="60" y="420"/>
      </p:cViewPr>
      <p:guideLst/>
    </p:cSldViewPr>
  </p:slideViewPr>
  <p:notesTextViewPr>
    <p:cViewPr>
      <p:scale>
        <a:sx n="1" d="1"/>
        <a:sy n="1" d="1"/>
      </p:scale>
      <p:origin x="0" y="0"/>
    </p:cViewPr>
  </p:notesText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4AF9DD-0364-49E7-8D4C-C8647260DF32}" type="doc">
      <dgm:prSet loTypeId="urn:microsoft.com/office/officeart/2005/8/layout/chevron1" loCatId="process" qsTypeId="urn:microsoft.com/office/officeart/2005/8/quickstyle/simple1" qsCatId="simple" csTypeId="urn:microsoft.com/office/officeart/2005/8/colors/accent3_2" csCatId="accent3" phldr="1"/>
      <dgm:spPr/>
    </dgm:pt>
    <dgm:pt modelId="{6F2B2CD0-4701-4F04-A642-415A5318C146}">
      <dgm:prSet phldrT="[Text]" custT="1"/>
      <dgm:spPr/>
      <dgm:t>
        <a:bodyPr/>
        <a:lstStyle/>
        <a:p>
          <a:r>
            <a:rPr lang="en-US" sz="1600" dirty="0"/>
            <a:t>Architect Stage</a:t>
          </a:r>
        </a:p>
      </dgm:t>
    </dgm:pt>
    <dgm:pt modelId="{D3450DAF-D108-4147-95FA-8A937AEA3AA5}" type="parTrans" cxnId="{D112AA78-1D62-4DEF-B636-D59558EA1E5B}">
      <dgm:prSet/>
      <dgm:spPr/>
      <dgm:t>
        <a:bodyPr/>
        <a:lstStyle/>
        <a:p>
          <a:endParaRPr lang="en-US" sz="1600"/>
        </a:p>
      </dgm:t>
    </dgm:pt>
    <dgm:pt modelId="{52FE084C-A812-45A3-B441-01EAD9D3B85A}" type="sibTrans" cxnId="{D112AA78-1D62-4DEF-B636-D59558EA1E5B}">
      <dgm:prSet/>
      <dgm:spPr/>
      <dgm:t>
        <a:bodyPr/>
        <a:lstStyle/>
        <a:p>
          <a:endParaRPr lang="en-US" sz="1600"/>
        </a:p>
      </dgm:t>
    </dgm:pt>
    <dgm:pt modelId="{2E88143A-B78B-4B1C-A405-B9859AE3591A}">
      <dgm:prSet phldrT="[Text]" custT="1"/>
      <dgm:spPr/>
      <dgm:t>
        <a:bodyPr/>
        <a:lstStyle/>
        <a:p>
          <a:r>
            <a:rPr lang="en-US" sz="1600" dirty="0"/>
            <a:t>Configure &amp; Prototype Stage</a:t>
          </a:r>
        </a:p>
      </dgm:t>
    </dgm:pt>
    <dgm:pt modelId="{3EC9B7DB-DA42-4733-AD4F-17DF035A8DE8}" type="parTrans" cxnId="{DF068C73-D63C-42D1-B505-42734AE036C9}">
      <dgm:prSet/>
      <dgm:spPr/>
      <dgm:t>
        <a:bodyPr/>
        <a:lstStyle/>
        <a:p>
          <a:endParaRPr lang="en-US" sz="1600"/>
        </a:p>
      </dgm:t>
    </dgm:pt>
    <dgm:pt modelId="{E9F48277-B924-450F-AD0B-740F298362B0}" type="sibTrans" cxnId="{DF068C73-D63C-42D1-B505-42734AE036C9}">
      <dgm:prSet/>
      <dgm:spPr/>
      <dgm:t>
        <a:bodyPr/>
        <a:lstStyle/>
        <a:p>
          <a:endParaRPr lang="en-US" sz="1600"/>
        </a:p>
      </dgm:t>
    </dgm:pt>
    <dgm:pt modelId="{F107D1C3-FCA0-435C-B964-2D77F66B7653}">
      <dgm:prSet phldrT="[Text]" custT="1"/>
      <dgm:spPr/>
      <dgm:t>
        <a:bodyPr/>
        <a:lstStyle/>
        <a:p>
          <a:r>
            <a:rPr lang="en-US" sz="1600" dirty="0"/>
            <a:t>Test Stage</a:t>
          </a:r>
        </a:p>
      </dgm:t>
    </dgm:pt>
    <dgm:pt modelId="{C94F23C6-BC5E-486D-A479-8795BA6CBA06}" type="parTrans" cxnId="{3A95C48A-9EEE-42D0-B985-581FE4653BDB}">
      <dgm:prSet/>
      <dgm:spPr/>
      <dgm:t>
        <a:bodyPr/>
        <a:lstStyle/>
        <a:p>
          <a:endParaRPr lang="en-US" sz="1600"/>
        </a:p>
      </dgm:t>
    </dgm:pt>
    <dgm:pt modelId="{BC263244-75BB-4C1D-B15A-249616E80DE6}" type="sibTrans" cxnId="{3A95C48A-9EEE-42D0-B985-581FE4653BDB}">
      <dgm:prSet/>
      <dgm:spPr/>
      <dgm:t>
        <a:bodyPr/>
        <a:lstStyle/>
        <a:p>
          <a:endParaRPr lang="en-US" sz="1600"/>
        </a:p>
      </dgm:t>
    </dgm:pt>
    <dgm:pt modelId="{6143D00B-3778-42E3-8CB5-638F569F4F8E}">
      <dgm:prSet custT="1"/>
      <dgm:spPr/>
      <dgm:t>
        <a:bodyPr/>
        <a:lstStyle/>
        <a:p>
          <a:r>
            <a:rPr lang="en-US" sz="1600" dirty="0"/>
            <a:t>Deploy Stage</a:t>
          </a:r>
        </a:p>
      </dgm:t>
    </dgm:pt>
    <dgm:pt modelId="{71CEF0EB-149E-4C18-A2B1-9FF7E7AC289C}" type="parTrans" cxnId="{0864A4E3-7641-4C86-8758-0B934E54A35E}">
      <dgm:prSet/>
      <dgm:spPr/>
      <dgm:t>
        <a:bodyPr/>
        <a:lstStyle/>
        <a:p>
          <a:endParaRPr lang="en-US" sz="1600"/>
        </a:p>
      </dgm:t>
    </dgm:pt>
    <dgm:pt modelId="{02D1F864-0C98-4960-AEE4-0DB2143C5DA4}" type="sibTrans" cxnId="{0864A4E3-7641-4C86-8758-0B934E54A35E}">
      <dgm:prSet/>
      <dgm:spPr/>
      <dgm:t>
        <a:bodyPr/>
        <a:lstStyle/>
        <a:p>
          <a:endParaRPr lang="en-US" sz="1600"/>
        </a:p>
      </dgm:t>
    </dgm:pt>
    <dgm:pt modelId="{2E32EC26-FB7F-4663-89D3-554806C165AE}">
      <dgm:prSet custT="1"/>
      <dgm:spPr/>
      <dgm:t>
        <a:bodyPr/>
        <a:lstStyle/>
        <a:p>
          <a:r>
            <a:rPr lang="en-US" sz="1600" dirty="0"/>
            <a:t>Sustain Stage</a:t>
          </a:r>
        </a:p>
      </dgm:t>
    </dgm:pt>
    <dgm:pt modelId="{1C5DA648-1373-4574-944E-F8D19CA11AB5}" type="parTrans" cxnId="{F57D180D-D89A-45FA-9D52-41512BCB5E16}">
      <dgm:prSet/>
      <dgm:spPr/>
      <dgm:t>
        <a:bodyPr/>
        <a:lstStyle/>
        <a:p>
          <a:endParaRPr lang="en-US" sz="1600"/>
        </a:p>
      </dgm:t>
    </dgm:pt>
    <dgm:pt modelId="{F14508D6-CA9A-441A-9514-F2D484581A50}" type="sibTrans" cxnId="{F57D180D-D89A-45FA-9D52-41512BCB5E16}">
      <dgm:prSet/>
      <dgm:spPr/>
      <dgm:t>
        <a:bodyPr/>
        <a:lstStyle/>
        <a:p>
          <a:endParaRPr lang="en-US" sz="1600"/>
        </a:p>
      </dgm:t>
    </dgm:pt>
    <dgm:pt modelId="{89B9048B-855D-4D02-943E-C0E4681364C3}" type="pres">
      <dgm:prSet presAssocID="{C94AF9DD-0364-49E7-8D4C-C8647260DF32}" presName="Name0" presStyleCnt="0">
        <dgm:presLayoutVars>
          <dgm:dir/>
          <dgm:animLvl val="lvl"/>
          <dgm:resizeHandles val="exact"/>
        </dgm:presLayoutVars>
      </dgm:prSet>
      <dgm:spPr/>
    </dgm:pt>
    <dgm:pt modelId="{EAD055D8-D190-4477-968E-AF03E960EC51}" type="pres">
      <dgm:prSet presAssocID="{6F2B2CD0-4701-4F04-A642-415A5318C146}" presName="parTxOnly" presStyleLbl="node1" presStyleIdx="0" presStyleCnt="5">
        <dgm:presLayoutVars>
          <dgm:chMax val="0"/>
          <dgm:chPref val="0"/>
          <dgm:bulletEnabled val="1"/>
        </dgm:presLayoutVars>
      </dgm:prSet>
      <dgm:spPr/>
    </dgm:pt>
    <dgm:pt modelId="{E31DF0D4-7613-41B5-9ADD-C038AE6A24D7}" type="pres">
      <dgm:prSet presAssocID="{52FE084C-A812-45A3-B441-01EAD9D3B85A}" presName="parTxOnlySpace" presStyleCnt="0"/>
      <dgm:spPr/>
    </dgm:pt>
    <dgm:pt modelId="{47D80F8E-DB56-4A05-A3AF-76E98B1BE052}" type="pres">
      <dgm:prSet presAssocID="{2E88143A-B78B-4B1C-A405-B9859AE3591A}" presName="parTxOnly" presStyleLbl="node1" presStyleIdx="1" presStyleCnt="5">
        <dgm:presLayoutVars>
          <dgm:chMax val="0"/>
          <dgm:chPref val="0"/>
          <dgm:bulletEnabled val="1"/>
        </dgm:presLayoutVars>
      </dgm:prSet>
      <dgm:spPr/>
    </dgm:pt>
    <dgm:pt modelId="{C7295A84-9583-4314-9397-2E7810971C83}" type="pres">
      <dgm:prSet presAssocID="{E9F48277-B924-450F-AD0B-740F298362B0}" presName="parTxOnlySpace" presStyleCnt="0"/>
      <dgm:spPr/>
    </dgm:pt>
    <dgm:pt modelId="{2BFBB23D-534D-42BB-BF8C-A4816C11951C}" type="pres">
      <dgm:prSet presAssocID="{F107D1C3-FCA0-435C-B964-2D77F66B7653}" presName="parTxOnly" presStyleLbl="node1" presStyleIdx="2" presStyleCnt="5">
        <dgm:presLayoutVars>
          <dgm:chMax val="0"/>
          <dgm:chPref val="0"/>
          <dgm:bulletEnabled val="1"/>
        </dgm:presLayoutVars>
      </dgm:prSet>
      <dgm:spPr/>
    </dgm:pt>
    <dgm:pt modelId="{01ACACF1-FE80-4E88-AF12-7B57D20D3D8F}" type="pres">
      <dgm:prSet presAssocID="{BC263244-75BB-4C1D-B15A-249616E80DE6}" presName="parTxOnlySpace" presStyleCnt="0"/>
      <dgm:spPr/>
    </dgm:pt>
    <dgm:pt modelId="{F04E3A2D-5B96-4004-B67D-1C0AEE562A14}" type="pres">
      <dgm:prSet presAssocID="{6143D00B-3778-42E3-8CB5-638F569F4F8E}" presName="parTxOnly" presStyleLbl="node1" presStyleIdx="3" presStyleCnt="5">
        <dgm:presLayoutVars>
          <dgm:chMax val="0"/>
          <dgm:chPref val="0"/>
          <dgm:bulletEnabled val="1"/>
        </dgm:presLayoutVars>
      </dgm:prSet>
      <dgm:spPr/>
    </dgm:pt>
    <dgm:pt modelId="{DA7EBD37-BEE5-4CFB-91DB-7D1915A21935}" type="pres">
      <dgm:prSet presAssocID="{02D1F864-0C98-4960-AEE4-0DB2143C5DA4}" presName="parTxOnlySpace" presStyleCnt="0"/>
      <dgm:spPr/>
    </dgm:pt>
    <dgm:pt modelId="{7831B61C-38F5-46CE-84C5-AB01C9C078DE}" type="pres">
      <dgm:prSet presAssocID="{2E32EC26-FB7F-4663-89D3-554806C165AE}" presName="parTxOnly" presStyleLbl="node1" presStyleIdx="4" presStyleCnt="5">
        <dgm:presLayoutVars>
          <dgm:chMax val="0"/>
          <dgm:chPref val="0"/>
          <dgm:bulletEnabled val="1"/>
        </dgm:presLayoutVars>
      </dgm:prSet>
      <dgm:spPr/>
    </dgm:pt>
  </dgm:ptLst>
  <dgm:cxnLst>
    <dgm:cxn modelId="{0ADDDC00-B9B2-4A9E-B874-3CD5EED825CB}" type="presOf" srcId="{6F2B2CD0-4701-4F04-A642-415A5318C146}" destId="{EAD055D8-D190-4477-968E-AF03E960EC51}" srcOrd="0" destOrd="0" presId="urn:microsoft.com/office/officeart/2005/8/layout/chevron1"/>
    <dgm:cxn modelId="{F57D180D-D89A-45FA-9D52-41512BCB5E16}" srcId="{C94AF9DD-0364-49E7-8D4C-C8647260DF32}" destId="{2E32EC26-FB7F-4663-89D3-554806C165AE}" srcOrd="4" destOrd="0" parTransId="{1C5DA648-1373-4574-944E-F8D19CA11AB5}" sibTransId="{F14508D6-CA9A-441A-9514-F2D484581A50}"/>
    <dgm:cxn modelId="{04C7401E-2DD2-4410-9BB9-40972EECACB0}" type="presOf" srcId="{6143D00B-3778-42E3-8CB5-638F569F4F8E}" destId="{F04E3A2D-5B96-4004-B67D-1C0AEE562A14}" srcOrd="0" destOrd="0" presId="urn:microsoft.com/office/officeart/2005/8/layout/chevron1"/>
    <dgm:cxn modelId="{D3941641-36A5-45E9-9822-CCEC06D72229}" type="presOf" srcId="{C94AF9DD-0364-49E7-8D4C-C8647260DF32}" destId="{89B9048B-855D-4D02-943E-C0E4681364C3}" srcOrd="0" destOrd="0" presId="urn:microsoft.com/office/officeart/2005/8/layout/chevron1"/>
    <dgm:cxn modelId="{B725B86B-48AF-4DE3-8294-2BFD29A2F8C9}" type="presOf" srcId="{F107D1C3-FCA0-435C-B964-2D77F66B7653}" destId="{2BFBB23D-534D-42BB-BF8C-A4816C11951C}" srcOrd="0" destOrd="0" presId="urn:microsoft.com/office/officeart/2005/8/layout/chevron1"/>
    <dgm:cxn modelId="{DF068C73-D63C-42D1-B505-42734AE036C9}" srcId="{C94AF9DD-0364-49E7-8D4C-C8647260DF32}" destId="{2E88143A-B78B-4B1C-A405-B9859AE3591A}" srcOrd="1" destOrd="0" parTransId="{3EC9B7DB-DA42-4733-AD4F-17DF035A8DE8}" sibTransId="{E9F48277-B924-450F-AD0B-740F298362B0}"/>
    <dgm:cxn modelId="{D112AA78-1D62-4DEF-B636-D59558EA1E5B}" srcId="{C94AF9DD-0364-49E7-8D4C-C8647260DF32}" destId="{6F2B2CD0-4701-4F04-A642-415A5318C146}" srcOrd="0" destOrd="0" parTransId="{D3450DAF-D108-4147-95FA-8A937AEA3AA5}" sibTransId="{52FE084C-A812-45A3-B441-01EAD9D3B85A}"/>
    <dgm:cxn modelId="{6D338C59-CCA8-41EC-BF4B-597A63B6D164}" type="presOf" srcId="{2E88143A-B78B-4B1C-A405-B9859AE3591A}" destId="{47D80F8E-DB56-4A05-A3AF-76E98B1BE052}" srcOrd="0" destOrd="0" presId="urn:microsoft.com/office/officeart/2005/8/layout/chevron1"/>
    <dgm:cxn modelId="{75B5FC87-7815-45FA-A3A0-5CB2229E64FD}" type="presOf" srcId="{2E32EC26-FB7F-4663-89D3-554806C165AE}" destId="{7831B61C-38F5-46CE-84C5-AB01C9C078DE}" srcOrd="0" destOrd="0" presId="urn:microsoft.com/office/officeart/2005/8/layout/chevron1"/>
    <dgm:cxn modelId="{3A95C48A-9EEE-42D0-B985-581FE4653BDB}" srcId="{C94AF9DD-0364-49E7-8D4C-C8647260DF32}" destId="{F107D1C3-FCA0-435C-B964-2D77F66B7653}" srcOrd="2" destOrd="0" parTransId="{C94F23C6-BC5E-486D-A479-8795BA6CBA06}" sibTransId="{BC263244-75BB-4C1D-B15A-249616E80DE6}"/>
    <dgm:cxn modelId="{0864A4E3-7641-4C86-8758-0B934E54A35E}" srcId="{C94AF9DD-0364-49E7-8D4C-C8647260DF32}" destId="{6143D00B-3778-42E3-8CB5-638F569F4F8E}" srcOrd="3" destOrd="0" parTransId="{71CEF0EB-149E-4C18-A2B1-9FF7E7AC289C}" sibTransId="{02D1F864-0C98-4960-AEE4-0DB2143C5DA4}"/>
    <dgm:cxn modelId="{3144FB92-41DC-4A64-A084-864D8B952B83}" type="presParOf" srcId="{89B9048B-855D-4D02-943E-C0E4681364C3}" destId="{EAD055D8-D190-4477-968E-AF03E960EC51}" srcOrd="0" destOrd="0" presId="urn:microsoft.com/office/officeart/2005/8/layout/chevron1"/>
    <dgm:cxn modelId="{5AAA010F-EC21-4BCA-97C1-52A91B882648}" type="presParOf" srcId="{89B9048B-855D-4D02-943E-C0E4681364C3}" destId="{E31DF0D4-7613-41B5-9ADD-C038AE6A24D7}" srcOrd="1" destOrd="0" presId="urn:microsoft.com/office/officeart/2005/8/layout/chevron1"/>
    <dgm:cxn modelId="{29043E70-6900-422A-9120-1E456E5FD2AE}" type="presParOf" srcId="{89B9048B-855D-4D02-943E-C0E4681364C3}" destId="{47D80F8E-DB56-4A05-A3AF-76E98B1BE052}" srcOrd="2" destOrd="0" presId="urn:microsoft.com/office/officeart/2005/8/layout/chevron1"/>
    <dgm:cxn modelId="{CB61D15C-6E96-4106-BCBF-D2DCC5105CF1}" type="presParOf" srcId="{89B9048B-855D-4D02-943E-C0E4681364C3}" destId="{C7295A84-9583-4314-9397-2E7810971C83}" srcOrd="3" destOrd="0" presId="urn:microsoft.com/office/officeart/2005/8/layout/chevron1"/>
    <dgm:cxn modelId="{EC5E6E71-3116-413E-9F53-AEB70AF1FE72}" type="presParOf" srcId="{89B9048B-855D-4D02-943E-C0E4681364C3}" destId="{2BFBB23D-534D-42BB-BF8C-A4816C11951C}" srcOrd="4" destOrd="0" presId="urn:microsoft.com/office/officeart/2005/8/layout/chevron1"/>
    <dgm:cxn modelId="{132576D7-C029-4293-86FE-1B8C70C5BB24}" type="presParOf" srcId="{89B9048B-855D-4D02-943E-C0E4681364C3}" destId="{01ACACF1-FE80-4E88-AF12-7B57D20D3D8F}" srcOrd="5" destOrd="0" presId="urn:microsoft.com/office/officeart/2005/8/layout/chevron1"/>
    <dgm:cxn modelId="{BD56E115-762F-4B0C-85CC-C966B01D0217}" type="presParOf" srcId="{89B9048B-855D-4D02-943E-C0E4681364C3}" destId="{F04E3A2D-5B96-4004-B67D-1C0AEE562A14}" srcOrd="6" destOrd="0" presId="urn:microsoft.com/office/officeart/2005/8/layout/chevron1"/>
    <dgm:cxn modelId="{E9FB9196-3F83-4F1D-B9AD-DEC975E8D1A5}" type="presParOf" srcId="{89B9048B-855D-4D02-943E-C0E4681364C3}" destId="{DA7EBD37-BEE5-4CFB-91DB-7D1915A21935}" srcOrd="7" destOrd="0" presId="urn:microsoft.com/office/officeart/2005/8/layout/chevron1"/>
    <dgm:cxn modelId="{69FA6512-3A0E-47DF-8091-8BBDF5F3FF17}" type="presParOf" srcId="{89B9048B-855D-4D02-943E-C0E4681364C3}" destId="{7831B61C-38F5-46CE-84C5-AB01C9C078DE}" srcOrd="8"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055D8-D190-4477-968E-AF03E960EC51}">
      <dsp:nvSpPr>
        <dsp:cNvPr id="0" name=""/>
        <dsp:cNvSpPr/>
      </dsp:nvSpPr>
      <dsp:spPr>
        <a:xfrm>
          <a:off x="2678" y="0"/>
          <a:ext cx="2384226" cy="54864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Architect Stage</a:t>
          </a:r>
        </a:p>
      </dsp:txBody>
      <dsp:txXfrm>
        <a:off x="276998" y="0"/>
        <a:ext cx="1835586" cy="548640"/>
      </dsp:txXfrm>
    </dsp:sp>
    <dsp:sp modelId="{47D80F8E-DB56-4A05-A3AF-76E98B1BE052}">
      <dsp:nvSpPr>
        <dsp:cNvPr id="0" name=""/>
        <dsp:cNvSpPr/>
      </dsp:nvSpPr>
      <dsp:spPr>
        <a:xfrm>
          <a:off x="2148482" y="0"/>
          <a:ext cx="2384226" cy="54864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Configure &amp; Prototype Stage</a:t>
          </a:r>
        </a:p>
      </dsp:txBody>
      <dsp:txXfrm>
        <a:off x="2422802" y="0"/>
        <a:ext cx="1835586" cy="548640"/>
      </dsp:txXfrm>
    </dsp:sp>
    <dsp:sp modelId="{2BFBB23D-534D-42BB-BF8C-A4816C11951C}">
      <dsp:nvSpPr>
        <dsp:cNvPr id="0" name=""/>
        <dsp:cNvSpPr/>
      </dsp:nvSpPr>
      <dsp:spPr>
        <a:xfrm>
          <a:off x="4294286" y="0"/>
          <a:ext cx="2384226" cy="54864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Test Stage</a:t>
          </a:r>
        </a:p>
      </dsp:txBody>
      <dsp:txXfrm>
        <a:off x="4568606" y="0"/>
        <a:ext cx="1835586" cy="548640"/>
      </dsp:txXfrm>
    </dsp:sp>
    <dsp:sp modelId="{F04E3A2D-5B96-4004-B67D-1C0AEE562A14}">
      <dsp:nvSpPr>
        <dsp:cNvPr id="0" name=""/>
        <dsp:cNvSpPr/>
      </dsp:nvSpPr>
      <dsp:spPr>
        <a:xfrm>
          <a:off x="6440090" y="0"/>
          <a:ext cx="2384226" cy="54864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Deploy Stage</a:t>
          </a:r>
        </a:p>
      </dsp:txBody>
      <dsp:txXfrm>
        <a:off x="6714410" y="0"/>
        <a:ext cx="1835586" cy="548640"/>
      </dsp:txXfrm>
    </dsp:sp>
    <dsp:sp modelId="{7831B61C-38F5-46CE-84C5-AB01C9C078DE}">
      <dsp:nvSpPr>
        <dsp:cNvPr id="0" name=""/>
        <dsp:cNvSpPr/>
      </dsp:nvSpPr>
      <dsp:spPr>
        <a:xfrm>
          <a:off x="8585894" y="0"/>
          <a:ext cx="2384226" cy="54864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t>Sustain Stage</a:t>
          </a:r>
        </a:p>
      </dsp:txBody>
      <dsp:txXfrm>
        <a:off x="8860214" y="0"/>
        <a:ext cx="1835586" cy="5486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B7BDC3-E0A4-4648-8B01-A191DA9DD21E}"/>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05CB978B-1B67-41B5-BF30-ABDFA2847ED9}"/>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AFEB2796-AE53-4B88-8264-D573DAA45978}" type="datetimeFigureOut">
              <a:rPr lang="en-US" smtClean="0"/>
              <a:t>6/18/2021</a:t>
            </a:fld>
            <a:endParaRPr lang="en-US" dirty="0"/>
          </a:p>
        </p:txBody>
      </p:sp>
      <p:sp>
        <p:nvSpPr>
          <p:cNvPr id="4" name="Footer Placeholder 3">
            <a:extLst>
              <a:ext uri="{FF2B5EF4-FFF2-40B4-BE49-F238E27FC236}">
                <a16:creationId xmlns:a16="http://schemas.microsoft.com/office/drawing/2014/main" id="{FCE07D25-A810-4B09-BBF0-664480C3FB43}"/>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7E84D46-1316-4763-A2C2-2B2501C29D1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6C3D2C1C-F47B-4402-AA1D-B748B6992F8A}" type="slidenum">
              <a:rPr lang="en-US" smtClean="0"/>
              <a:t>‹#›</a:t>
            </a:fld>
            <a:endParaRPr lang="en-US" dirty="0"/>
          </a:p>
        </p:txBody>
      </p:sp>
    </p:spTree>
    <p:extLst>
      <p:ext uri="{BB962C8B-B14F-4D97-AF65-F5344CB8AC3E}">
        <p14:creationId xmlns:p14="http://schemas.microsoft.com/office/powerpoint/2010/main" val="2552808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3847D3D-FE9F-4D87-ABF9-177362AB7E09}" type="datetimeFigureOut">
              <a:rPr lang="en-US" smtClean="0"/>
              <a:t>6/18/2021</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FEFDBA1-259E-44B9-9134-F4D185374CF9}" type="slidenum">
              <a:rPr lang="en-US" smtClean="0"/>
              <a:t>‹#›</a:t>
            </a:fld>
            <a:endParaRPr lang="en-US" dirty="0"/>
          </a:p>
        </p:txBody>
      </p:sp>
    </p:spTree>
    <p:extLst>
      <p:ext uri="{BB962C8B-B14F-4D97-AF65-F5344CB8AC3E}">
        <p14:creationId xmlns:p14="http://schemas.microsoft.com/office/powerpoint/2010/main" val="2346386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FDBA1-259E-44B9-9134-F4D185374CF9}" type="slidenum">
              <a:rPr lang="en-US" smtClean="0"/>
              <a:t>2</a:t>
            </a:fld>
            <a:endParaRPr lang="en-US" dirty="0"/>
          </a:p>
        </p:txBody>
      </p:sp>
    </p:spTree>
    <p:extLst>
      <p:ext uri="{BB962C8B-B14F-4D97-AF65-F5344CB8AC3E}">
        <p14:creationId xmlns:p14="http://schemas.microsoft.com/office/powerpoint/2010/main" val="39638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FDBA1-259E-44B9-9134-F4D185374CF9}" type="slidenum">
              <a:rPr lang="en-US" smtClean="0"/>
              <a:t>3</a:t>
            </a:fld>
            <a:endParaRPr lang="en-US" dirty="0"/>
          </a:p>
        </p:txBody>
      </p:sp>
    </p:spTree>
    <p:extLst>
      <p:ext uri="{BB962C8B-B14F-4D97-AF65-F5344CB8AC3E}">
        <p14:creationId xmlns:p14="http://schemas.microsoft.com/office/powerpoint/2010/main" val="3466208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FDBA1-259E-44B9-9134-F4D185374CF9}" type="slidenum">
              <a:rPr lang="en-US" smtClean="0"/>
              <a:t>5</a:t>
            </a:fld>
            <a:endParaRPr lang="en-US" dirty="0"/>
          </a:p>
        </p:txBody>
      </p:sp>
    </p:spTree>
    <p:extLst>
      <p:ext uri="{BB962C8B-B14F-4D97-AF65-F5344CB8AC3E}">
        <p14:creationId xmlns:p14="http://schemas.microsoft.com/office/powerpoint/2010/main" val="33557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FDBA1-259E-44B9-9134-F4D185374CF9}" type="slidenum">
              <a:rPr lang="en-US" smtClean="0"/>
              <a:t>6</a:t>
            </a:fld>
            <a:endParaRPr lang="en-US" dirty="0"/>
          </a:p>
        </p:txBody>
      </p:sp>
    </p:spTree>
    <p:extLst>
      <p:ext uri="{BB962C8B-B14F-4D97-AF65-F5344CB8AC3E}">
        <p14:creationId xmlns:p14="http://schemas.microsoft.com/office/powerpoint/2010/main" val="389295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FDBA1-259E-44B9-9134-F4D185374CF9}" type="slidenum">
              <a:rPr lang="en-US" smtClean="0"/>
              <a:t>7</a:t>
            </a:fld>
            <a:endParaRPr lang="en-US" dirty="0"/>
          </a:p>
        </p:txBody>
      </p:sp>
    </p:spTree>
    <p:extLst>
      <p:ext uri="{BB962C8B-B14F-4D97-AF65-F5344CB8AC3E}">
        <p14:creationId xmlns:p14="http://schemas.microsoft.com/office/powerpoint/2010/main" val="3629065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FDBA1-259E-44B9-9134-F4D185374CF9}" type="slidenum">
              <a:rPr lang="en-US" smtClean="0"/>
              <a:t>11</a:t>
            </a:fld>
            <a:endParaRPr lang="en-US" dirty="0"/>
          </a:p>
        </p:txBody>
      </p:sp>
    </p:spTree>
    <p:extLst>
      <p:ext uri="{BB962C8B-B14F-4D97-AF65-F5344CB8AC3E}">
        <p14:creationId xmlns:p14="http://schemas.microsoft.com/office/powerpoint/2010/main" val="750202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27DD8C-DAD7-480A-8BEB-047A48C32486}"/>
              </a:ext>
            </a:extLst>
          </p:cNvPr>
          <p:cNvSpPr>
            <a:spLocks noGrp="1"/>
          </p:cNvSpPr>
          <p:nvPr>
            <p:ph type="sldNum" sz="quarter" idx="12"/>
          </p:nvPr>
        </p:nvSpPr>
        <p:spPr/>
        <p:txBody>
          <a:bodyPr/>
          <a:lstStyle/>
          <a:p>
            <a:fld id="{9051B2D6-D74F-42C3-8560-44F4995C9A8C}" type="slidenum">
              <a:rPr lang="en-US" smtClean="0"/>
              <a:t>‹#›</a:t>
            </a:fld>
            <a:endParaRPr lang="en-US" dirty="0"/>
          </a:p>
        </p:txBody>
      </p:sp>
      <p:sp>
        <p:nvSpPr>
          <p:cNvPr id="7" name="Rectangle 6">
            <a:extLst>
              <a:ext uri="{FF2B5EF4-FFF2-40B4-BE49-F238E27FC236}">
                <a16:creationId xmlns:a16="http://schemas.microsoft.com/office/drawing/2014/main" id="{EEA473BC-4A6D-4D0A-9259-F28D99EA8B0B}"/>
              </a:ext>
            </a:extLst>
          </p:cNvPr>
          <p:cNvSpPr/>
          <p:nvPr userDrawn="1"/>
        </p:nvSpPr>
        <p:spPr>
          <a:xfrm>
            <a:off x="615358" y="1384252"/>
            <a:ext cx="107657" cy="3203624"/>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highlight>
                <a:srgbClr val="5C739D"/>
              </a:highlight>
            </a:endParaRPr>
          </a:p>
        </p:txBody>
      </p:sp>
      <p:sp>
        <p:nvSpPr>
          <p:cNvPr id="8" name="Text Placeholder 18">
            <a:extLst>
              <a:ext uri="{FF2B5EF4-FFF2-40B4-BE49-F238E27FC236}">
                <a16:creationId xmlns:a16="http://schemas.microsoft.com/office/drawing/2014/main" id="{FAB0668C-3952-4E34-AFA3-235DAAD45ECD}"/>
              </a:ext>
            </a:extLst>
          </p:cNvPr>
          <p:cNvSpPr>
            <a:spLocks noGrp="1"/>
          </p:cNvSpPr>
          <p:nvPr>
            <p:ph type="body" sz="quarter" idx="13"/>
          </p:nvPr>
        </p:nvSpPr>
        <p:spPr>
          <a:xfrm>
            <a:off x="1397001" y="1384252"/>
            <a:ext cx="5693833" cy="438150"/>
          </a:xfrm>
        </p:spPr>
        <p:txBody>
          <a:bodyPr>
            <a:normAutofit/>
          </a:bodyPr>
          <a:lstStyle>
            <a:lvl1pPr marL="0" indent="0" algn="l" defTabSz="457200" rtl="0" eaLnBrk="1" latinLnBrk="0" hangingPunct="1">
              <a:buNone/>
              <a:defRPr lang="en-US" sz="2400" kern="1200" dirty="0" smtClean="0">
                <a:solidFill>
                  <a:schemeClr val="accent6"/>
                </a:solidFill>
                <a:latin typeface="Franklin Gothic Book" panose="020B0503020102020204" pitchFamily="34" charset="0"/>
                <a:ea typeface="Segoe UI Black" panose="020B0A02040204020203" pitchFamily="34" charset="0"/>
                <a:cs typeface="Calibri Light" panose="020F0302020204030204" pitchFamily="34" charset="0"/>
              </a:defRPr>
            </a:lvl1pPr>
          </a:lstStyle>
          <a:p>
            <a:pPr lvl="0"/>
            <a:r>
              <a:rPr lang="en-US"/>
              <a:t>Click to edit Master text styles</a:t>
            </a:r>
          </a:p>
        </p:txBody>
      </p:sp>
      <p:sp>
        <p:nvSpPr>
          <p:cNvPr id="9" name="Text Placeholder 24">
            <a:extLst>
              <a:ext uri="{FF2B5EF4-FFF2-40B4-BE49-F238E27FC236}">
                <a16:creationId xmlns:a16="http://schemas.microsoft.com/office/drawing/2014/main" id="{C8C733BC-7CDB-4F7B-A021-BBD55C513B77}"/>
              </a:ext>
            </a:extLst>
          </p:cNvPr>
          <p:cNvSpPr>
            <a:spLocks noGrp="1"/>
          </p:cNvSpPr>
          <p:nvPr>
            <p:ph type="body" sz="quarter" idx="15"/>
          </p:nvPr>
        </p:nvSpPr>
        <p:spPr>
          <a:xfrm>
            <a:off x="1397001" y="3614739"/>
            <a:ext cx="7514167" cy="973137"/>
          </a:xfrm>
        </p:spPr>
        <p:txBody>
          <a:bodyPr/>
          <a:lstStyle>
            <a:lvl1pPr marL="0" indent="0" algn="l" defTabSz="457200" rtl="0" eaLnBrk="1" latinLnBrk="0" hangingPunct="1">
              <a:buNone/>
              <a:defRPr lang="en-US" sz="2500" i="0" kern="1200" baseline="0" dirty="0" smtClean="0">
                <a:solidFill>
                  <a:srgbClr val="616161"/>
                </a:solidFill>
                <a:latin typeface="Roboto" panose="02000000000000000000" pitchFamily="2" charset="0"/>
                <a:ea typeface="Roboto" panose="02000000000000000000" pitchFamily="2" charset="0"/>
                <a:cs typeface="Segoe UI Semilight" panose="020B0402040204020203" pitchFamily="34" charset="0"/>
              </a:defRPr>
            </a:lvl1pPr>
          </a:lstStyle>
          <a:p>
            <a:pPr lvl="0"/>
            <a:r>
              <a:rPr lang="en-US"/>
              <a:t>Click to edit Master text styles</a:t>
            </a:r>
          </a:p>
        </p:txBody>
      </p:sp>
      <p:sp>
        <p:nvSpPr>
          <p:cNvPr id="10" name="Text Placeholder 26">
            <a:extLst>
              <a:ext uri="{FF2B5EF4-FFF2-40B4-BE49-F238E27FC236}">
                <a16:creationId xmlns:a16="http://schemas.microsoft.com/office/drawing/2014/main" id="{C71239C2-E38C-46BE-9256-7BA5BD42A30B}"/>
              </a:ext>
            </a:extLst>
          </p:cNvPr>
          <p:cNvSpPr>
            <a:spLocks noGrp="1"/>
          </p:cNvSpPr>
          <p:nvPr>
            <p:ph type="body" sz="quarter" idx="16"/>
          </p:nvPr>
        </p:nvSpPr>
        <p:spPr>
          <a:xfrm>
            <a:off x="1397001" y="1891078"/>
            <a:ext cx="7308851" cy="1658938"/>
          </a:xfrm>
        </p:spPr>
        <p:txBody>
          <a:bodyPr>
            <a:normAutofit/>
          </a:bodyPr>
          <a:lstStyle>
            <a:lvl1pPr marL="0" indent="0">
              <a:buNone/>
              <a:defRPr lang="en-US" sz="5500" kern="1200" dirty="0" smtClean="0">
                <a:solidFill>
                  <a:schemeClr val="tx2"/>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a:t>Click to edit Master text styles</a:t>
            </a:r>
          </a:p>
        </p:txBody>
      </p:sp>
      <p:pic>
        <p:nvPicPr>
          <p:cNvPr id="11" name="Picture 10">
            <a:extLst>
              <a:ext uri="{FF2B5EF4-FFF2-40B4-BE49-F238E27FC236}">
                <a16:creationId xmlns:a16="http://schemas.microsoft.com/office/drawing/2014/main" id="{0A080BC6-E195-4270-909B-31CE491A1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6299" y="169121"/>
            <a:ext cx="6995101" cy="6369793"/>
          </a:xfrm>
          <a:prstGeom prst="rect">
            <a:avLst/>
          </a:prstGeom>
        </p:spPr>
      </p:pic>
      <p:pic>
        <p:nvPicPr>
          <p:cNvPr id="12" name="Picture 11">
            <a:extLst>
              <a:ext uri="{FF2B5EF4-FFF2-40B4-BE49-F238E27FC236}">
                <a16:creationId xmlns:a16="http://schemas.microsoft.com/office/drawing/2014/main" id="{CFE700E1-7CEB-46C3-B0C4-A23D3716465B}"/>
              </a:ext>
            </a:extLst>
          </p:cNvPr>
          <p:cNvPicPr>
            <a:picLocks noChangeAspect="1"/>
          </p:cNvPicPr>
          <p:nvPr userDrawn="1"/>
        </p:nvPicPr>
        <p:blipFill rotWithShape="1">
          <a:blip r:embed="rId3"/>
          <a:srcRect l="4743"/>
          <a:stretch/>
        </p:blipFill>
        <p:spPr>
          <a:xfrm>
            <a:off x="629232" y="4931824"/>
            <a:ext cx="2404945" cy="1546557"/>
          </a:xfrm>
          <a:prstGeom prst="rect">
            <a:avLst/>
          </a:prstGeom>
        </p:spPr>
      </p:pic>
      <p:sp>
        <p:nvSpPr>
          <p:cNvPr id="13" name="Rectangle 12">
            <a:extLst>
              <a:ext uri="{FF2B5EF4-FFF2-40B4-BE49-F238E27FC236}">
                <a16:creationId xmlns:a16="http://schemas.microsoft.com/office/drawing/2014/main" id="{F7CF6278-4D05-47A7-AE54-BA3E4259FA7B}"/>
              </a:ext>
            </a:extLst>
          </p:cNvPr>
          <p:cNvSpPr/>
          <p:nvPr userDrawn="1"/>
        </p:nvSpPr>
        <p:spPr>
          <a:xfrm>
            <a:off x="1699008" y="5061270"/>
            <a:ext cx="1220818" cy="608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3A9D18C-E70B-4B09-B32F-408DDDD34973}"/>
              </a:ext>
            </a:extLst>
          </p:cNvPr>
          <p:cNvSpPr/>
          <p:nvPr userDrawn="1"/>
        </p:nvSpPr>
        <p:spPr>
          <a:xfrm>
            <a:off x="659395" y="5705102"/>
            <a:ext cx="366277" cy="608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08468B8-432C-4D74-8665-27C9FBBB22D3}"/>
              </a:ext>
            </a:extLst>
          </p:cNvPr>
          <p:cNvPicPr>
            <a:picLocks noChangeAspect="1"/>
          </p:cNvPicPr>
          <p:nvPr userDrawn="1"/>
        </p:nvPicPr>
        <p:blipFill>
          <a:blip r:embed="rId4"/>
          <a:stretch>
            <a:fillRect/>
          </a:stretch>
        </p:blipFill>
        <p:spPr>
          <a:xfrm>
            <a:off x="473638" y="322250"/>
            <a:ext cx="1618126" cy="908873"/>
          </a:xfrm>
          <a:prstGeom prst="rect">
            <a:avLst/>
          </a:prstGeom>
        </p:spPr>
      </p:pic>
    </p:spTree>
    <p:extLst>
      <p:ext uri="{BB962C8B-B14F-4D97-AF65-F5344CB8AC3E}">
        <p14:creationId xmlns:p14="http://schemas.microsoft.com/office/powerpoint/2010/main" val="395504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p:cNvSpPr/>
          <p:nvPr userDrawn="1"/>
        </p:nvSpPr>
        <p:spPr>
          <a:xfrm>
            <a:off x="615359" y="912335"/>
            <a:ext cx="118288" cy="3578307"/>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Text Placeholder 26"/>
          <p:cNvSpPr>
            <a:spLocks noGrp="1"/>
          </p:cNvSpPr>
          <p:nvPr>
            <p:ph type="body" sz="quarter" idx="16" hasCustomPrompt="1"/>
          </p:nvPr>
        </p:nvSpPr>
        <p:spPr>
          <a:xfrm>
            <a:off x="1413223" y="912335"/>
            <a:ext cx="7308851" cy="726995"/>
          </a:xfrm>
        </p:spPr>
        <p:txBody>
          <a:bodyPr>
            <a:normAutofit/>
          </a:bodyPr>
          <a:lstStyle>
            <a:lvl1pPr marL="0" indent="0">
              <a:buNone/>
              <a:defRPr lang="en-US" sz="4400" kern="1200" baseline="0" dirty="0" smtClean="0">
                <a:solidFill>
                  <a:schemeClr val="tx2"/>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dirty="0"/>
              <a:t>FOR MORE INFORMATION</a:t>
            </a:r>
          </a:p>
        </p:txBody>
      </p:sp>
      <p:sp>
        <p:nvSpPr>
          <p:cNvPr id="3" name="Text Placeholder 2"/>
          <p:cNvSpPr>
            <a:spLocks noGrp="1"/>
          </p:cNvSpPr>
          <p:nvPr>
            <p:ph type="body" sz="quarter" idx="17"/>
          </p:nvPr>
        </p:nvSpPr>
        <p:spPr>
          <a:xfrm>
            <a:off x="1413223" y="1799646"/>
            <a:ext cx="7103533" cy="1717859"/>
          </a:xfrm>
        </p:spPr>
        <p:txBody>
          <a:bodyPr/>
          <a:lstStyle>
            <a:lvl1pPr marL="0" indent="0">
              <a:lnSpc>
                <a:spcPct val="100000"/>
              </a:lnSpc>
              <a:spcBef>
                <a:spcPts val="0"/>
              </a:spcBef>
              <a:buNone/>
              <a:defRPr baseline="0">
                <a:solidFill>
                  <a:schemeClr val="accent6"/>
                </a:solidFill>
                <a:latin typeface="Franklin Gothic Book" panose="020B0503020102020204" pitchFamily="34" charset="0"/>
                <a:ea typeface="Roboto" panose="02000000000000000000" pitchFamily="2" charset="0"/>
              </a:defRPr>
            </a:lvl1pPr>
          </a:lstStyle>
          <a:p>
            <a:pPr lvl="0"/>
            <a:r>
              <a:rPr lang="en-US"/>
              <a:t>Click to edit Master text styles</a:t>
            </a:r>
          </a:p>
        </p:txBody>
      </p:sp>
      <p:pic>
        <p:nvPicPr>
          <p:cNvPr id="7" name="Picture 6">
            <a:extLst>
              <a:ext uri="{FF2B5EF4-FFF2-40B4-BE49-F238E27FC236}">
                <a16:creationId xmlns:a16="http://schemas.microsoft.com/office/drawing/2014/main" id="{5964240D-E40D-4DDD-A910-E33FBD0841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6299" y="169121"/>
            <a:ext cx="6995101" cy="6369793"/>
          </a:xfrm>
          <a:prstGeom prst="rect">
            <a:avLst/>
          </a:prstGeom>
        </p:spPr>
      </p:pic>
      <p:sp>
        <p:nvSpPr>
          <p:cNvPr id="8" name="Text Placeholder 2">
            <a:extLst>
              <a:ext uri="{FF2B5EF4-FFF2-40B4-BE49-F238E27FC236}">
                <a16:creationId xmlns:a16="http://schemas.microsoft.com/office/drawing/2014/main" id="{D4B86142-3CC9-43A9-9A36-05D5EFD84DEA}"/>
              </a:ext>
            </a:extLst>
          </p:cNvPr>
          <p:cNvSpPr>
            <a:spLocks noGrp="1"/>
          </p:cNvSpPr>
          <p:nvPr>
            <p:ph type="body" sz="quarter" idx="18" hasCustomPrompt="1"/>
          </p:nvPr>
        </p:nvSpPr>
        <p:spPr>
          <a:xfrm>
            <a:off x="1413223" y="3517505"/>
            <a:ext cx="7103533" cy="973137"/>
          </a:xfrm>
        </p:spPr>
        <p:txBody>
          <a:bodyPr/>
          <a:lstStyle>
            <a:lvl1pPr marL="0" indent="0">
              <a:lnSpc>
                <a:spcPct val="100000"/>
              </a:lnSpc>
              <a:spcBef>
                <a:spcPts val="0"/>
              </a:spcBef>
              <a:buNone/>
              <a:defRPr b="0" baseline="0">
                <a:solidFill>
                  <a:schemeClr val="accent6"/>
                </a:solidFill>
                <a:latin typeface="Franklin Gothic Book" panose="020B0503020102020204" pitchFamily="34" charset="0"/>
                <a:ea typeface="Roboto" panose="02000000000000000000" pitchFamily="2" charset="0"/>
              </a:defRPr>
            </a:lvl1pPr>
          </a:lstStyle>
          <a:p>
            <a:pPr lvl="0"/>
            <a:r>
              <a:rPr lang="en-US" dirty="0"/>
              <a:t>Website: one.wa.gov</a:t>
            </a:r>
          </a:p>
          <a:p>
            <a:pPr lvl="0"/>
            <a:r>
              <a:rPr lang="en-US" dirty="0"/>
              <a:t>E-mail: onewa@ofm.wa.gov </a:t>
            </a:r>
          </a:p>
        </p:txBody>
      </p:sp>
    </p:spTree>
    <p:extLst>
      <p:ext uri="{BB962C8B-B14F-4D97-AF65-F5344CB8AC3E}">
        <p14:creationId xmlns:p14="http://schemas.microsoft.com/office/powerpoint/2010/main" val="421643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1">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64D62A-8459-4E78-9BC0-6C3FFBAAB064}"/>
              </a:ext>
            </a:extLst>
          </p:cNvPr>
          <p:cNvSpPr>
            <a:spLocks noGrp="1"/>
          </p:cNvSpPr>
          <p:nvPr>
            <p:ph type="sldNum" sz="quarter" idx="12"/>
          </p:nvPr>
        </p:nvSpPr>
        <p:spPr/>
        <p:txBody>
          <a:bodyPr/>
          <a:lstStyle/>
          <a:p>
            <a:fld id="{9051B2D6-D74F-42C3-8560-44F4995C9A8C}" type="slidenum">
              <a:rPr lang="en-US" smtClean="0"/>
              <a:t>‹#›</a:t>
            </a:fld>
            <a:endParaRPr lang="en-US" dirty="0"/>
          </a:p>
        </p:txBody>
      </p:sp>
      <p:sp>
        <p:nvSpPr>
          <p:cNvPr id="13" name="Right Triangle 12">
            <a:extLst>
              <a:ext uri="{FF2B5EF4-FFF2-40B4-BE49-F238E27FC236}">
                <a16:creationId xmlns:a16="http://schemas.microsoft.com/office/drawing/2014/main" id="{76A2A386-DD67-4477-A4E7-23E738BA7338}"/>
              </a:ext>
            </a:extLst>
          </p:cNvPr>
          <p:cNvSpPr/>
          <p:nvPr userDrawn="1"/>
        </p:nvSpPr>
        <p:spPr>
          <a:xfrm rot="2700000">
            <a:off x="10995704" y="776288"/>
            <a:ext cx="2301875" cy="2302510"/>
          </a:xfrm>
          <a:prstGeom prst="rtTriangl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 name="Straight Connector 5">
            <a:extLst>
              <a:ext uri="{FF2B5EF4-FFF2-40B4-BE49-F238E27FC236}">
                <a16:creationId xmlns:a16="http://schemas.microsoft.com/office/drawing/2014/main" id="{C7707CC5-7EBC-4B3E-8B76-01577710E706}"/>
              </a:ext>
            </a:extLst>
          </p:cNvPr>
          <p:cNvCxnSpPr>
            <a:cxnSpLocks/>
          </p:cNvCxnSpPr>
          <p:nvPr userDrawn="1"/>
        </p:nvCxnSpPr>
        <p:spPr>
          <a:xfrm>
            <a:off x="838200" y="1016052"/>
            <a:ext cx="10515600" cy="0"/>
          </a:xfrm>
          <a:prstGeom prst="line">
            <a:avLst/>
          </a:prstGeom>
          <a:ln w="28575">
            <a:solidFill>
              <a:srgbClr val="1A818C"/>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1E7F92-C1D7-4CA4-8177-19E2B5A65BE5}"/>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254139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64D62A-8459-4E78-9BC0-6C3FFBAAB064}"/>
              </a:ext>
            </a:extLst>
          </p:cNvPr>
          <p:cNvSpPr>
            <a:spLocks noGrp="1"/>
          </p:cNvSpPr>
          <p:nvPr>
            <p:ph type="sldNum" sz="quarter" idx="12"/>
          </p:nvPr>
        </p:nvSpPr>
        <p:spPr/>
        <p:txBody>
          <a:bodyPr/>
          <a:lstStyle/>
          <a:p>
            <a:fld id="{9051B2D6-D74F-42C3-8560-44F4995C9A8C}" type="slidenum">
              <a:rPr lang="en-US" smtClean="0"/>
              <a:t>‹#›</a:t>
            </a:fld>
            <a:endParaRPr lang="en-US" dirty="0"/>
          </a:p>
        </p:txBody>
      </p:sp>
      <p:sp>
        <p:nvSpPr>
          <p:cNvPr id="13" name="Right Triangle 12">
            <a:extLst>
              <a:ext uri="{FF2B5EF4-FFF2-40B4-BE49-F238E27FC236}">
                <a16:creationId xmlns:a16="http://schemas.microsoft.com/office/drawing/2014/main" id="{76A2A386-DD67-4477-A4E7-23E738BA7338}"/>
              </a:ext>
            </a:extLst>
          </p:cNvPr>
          <p:cNvSpPr/>
          <p:nvPr userDrawn="1"/>
        </p:nvSpPr>
        <p:spPr>
          <a:xfrm rot="2700000">
            <a:off x="10995704" y="776288"/>
            <a:ext cx="2301875" cy="2302510"/>
          </a:xfrm>
          <a:prstGeom prst="rtTriangl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6" name="Straight Connector 5">
            <a:extLst>
              <a:ext uri="{FF2B5EF4-FFF2-40B4-BE49-F238E27FC236}">
                <a16:creationId xmlns:a16="http://schemas.microsoft.com/office/drawing/2014/main" id="{C7707CC5-7EBC-4B3E-8B76-01577710E706}"/>
              </a:ext>
            </a:extLst>
          </p:cNvPr>
          <p:cNvCxnSpPr>
            <a:cxnSpLocks/>
          </p:cNvCxnSpPr>
          <p:nvPr userDrawn="1"/>
        </p:nvCxnSpPr>
        <p:spPr>
          <a:xfrm>
            <a:off x="838200" y="1016052"/>
            <a:ext cx="10515600" cy="0"/>
          </a:xfrm>
          <a:prstGeom prst="line">
            <a:avLst/>
          </a:prstGeom>
          <a:ln w="28575">
            <a:solidFill>
              <a:srgbClr val="1A818C"/>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71E7F92-C1D7-4CA4-8177-19E2B5A65BE5}"/>
              </a:ext>
            </a:extLst>
          </p:cNvPr>
          <p:cNvSpPr>
            <a:spLocks noGrp="1"/>
          </p:cNvSpPr>
          <p:nvPr>
            <p:ph type="title" hasCustomPrompt="1"/>
          </p:nvPr>
        </p:nvSpPr>
        <p:spPr/>
        <p:txBody>
          <a:bodyPr/>
          <a:lstStyle/>
          <a:p>
            <a:r>
              <a:rPr lang="en-US" dirty="0"/>
              <a:t>CLICK TO EDIT MASTER TITLE STYLE</a:t>
            </a:r>
          </a:p>
        </p:txBody>
      </p:sp>
      <p:sp>
        <p:nvSpPr>
          <p:cNvPr id="17" name="Rectangle 16">
            <a:extLst>
              <a:ext uri="{FF2B5EF4-FFF2-40B4-BE49-F238E27FC236}">
                <a16:creationId xmlns:a16="http://schemas.microsoft.com/office/drawing/2014/main" id="{74E2B460-BC3C-4CB8-822B-67482CBF3E3E}"/>
              </a:ext>
            </a:extLst>
          </p:cNvPr>
          <p:cNvSpPr/>
          <p:nvPr userDrawn="1"/>
        </p:nvSpPr>
        <p:spPr>
          <a:xfrm>
            <a:off x="423971" y="348807"/>
            <a:ext cx="107657" cy="6062619"/>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867739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693EF2-34DE-4090-8522-46B2E9E49FCA}"/>
              </a:ext>
            </a:extLst>
          </p:cNvPr>
          <p:cNvSpPr>
            <a:spLocks noGrp="1"/>
          </p:cNvSpPr>
          <p:nvPr>
            <p:ph type="sldNum" sz="quarter" idx="12"/>
          </p:nvPr>
        </p:nvSpPr>
        <p:spPr/>
        <p:txBody>
          <a:bodyPr/>
          <a:lstStyle/>
          <a:p>
            <a:fld id="{9051B2D6-D74F-42C3-8560-44F4995C9A8C}" type="slidenum">
              <a:rPr lang="en-US" smtClean="0"/>
              <a:t>‹#›</a:t>
            </a:fld>
            <a:endParaRPr lang="en-US" dirty="0"/>
          </a:p>
        </p:txBody>
      </p:sp>
    </p:spTree>
    <p:extLst>
      <p:ext uri="{BB962C8B-B14F-4D97-AF65-F5344CB8AC3E}">
        <p14:creationId xmlns:p14="http://schemas.microsoft.com/office/powerpoint/2010/main" val="37630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CF520-CB80-4819-872A-592990434124}"/>
              </a:ext>
            </a:extLst>
          </p:cNvPr>
          <p:cNvSpPr>
            <a:spLocks noGrp="1"/>
          </p:cNvSpPr>
          <p:nvPr>
            <p:ph type="title" hasCustomPrompt="1"/>
          </p:nvPr>
        </p:nvSpPr>
        <p:spPr>
          <a:xfrm>
            <a:off x="839788" y="457200"/>
            <a:ext cx="3932237" cy="976184"/>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6169C3E-0814-4484-96E7-C6211841A9C8}"/>
              </a:ext>
            </a:extLst>
          </p:cNvPr>
          <p:cNvSpPr>
            <a:spLocks noGrp="1"/>
          </p:cNvSpPr>
          <p:nvPr>
            <p:ph idx="1"/>
          </p:nvPr>
        </p:nvSpPr>
        <p:spPr>
          <a:xfrm>
            <a:off x="5183188" y="457200"/>
            <a:ext cx="6172200" cy="5943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F4989E7-7FAF-4E21-AE50-03AF59F3FFA8}"/>
              </a:ext>
            </a:extLst>
          </p:cNvPr>
          <p:cNvSpPr>
            <a:spLocks noGrp="1"/>
          </p:cNvSpPr>
          <p:nvPr>
            <p:ph type="body" sz="half" idx="2"/>
          </p:nvPr>
        </p:nvSpPr>
        <p:spPr>
          <a:xfrm>
            <a:off x="839788" y="1491048"/>
            <a:ext cx="3932237" cy="4893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C777EAF-1F79-4452-8623-BDE3FD13913D}"/>
              </a:ext>
            </a:extLst>
          </p:cNvPr>
          <p:cNvSpPr>
            <a:spLocks noGrp="1"/>
          </p:cNvSpPr>
          <p:nvPr>
            <p:ph type="sldNum" sz="quarter" idx="12"/>
          </p:nvPr>
        </p:nvSpPr>
        <p:spPr/>
        <p:txBody>
          <a:bodyPr/>
          <a:lstStyle/>
          <a:p>
            <a:fld id="{9051B2D6-D74F-42C3-8560-44F4995C9A8C}" type="slidenum">
              <a:rPr lang="en-US" smtClean="0"/>
              <a:t>‹#›</a:t>
            </a:fld>
            <a:endParaRPr lang="en-US" dirty="0"/>
          </a:p>
        </p:txBody>
      </p:sp>
      <p:cxnSp>
        <p:nvCxnSpPr>
          <p:cNvPr id="8" name="Straight Connector 7">
            <a:extLst>
              <a:ext uri="{FF2B5EF4-FFF2-40B4-BE49-F238E27FC236}">
                <a16:creationId xmlns:a16="http://schemas.microsoft.com/office/drawing/2014/main" id="{4F91DD95-E980-46FC-8E53-8D86CE360179}"/>
              </a:ext>
            </a:extLst>
          </p:cNvPr>
          <p:cNvCxnSpPr>
            <a:cxnSpLocks/>
          </p:cNvCxnSpPr>
          <p:nvPr userDrawn="1"/>
        </p:nvCxnSpPr>
        <p:spPr>
          <a:xfrm>
            <a:off x="838200" y="1433384"/>
            <a:ext cx="3933825" cy="0"/>
          </a:xfrm>
          <a:prstGeom prst="line">
            <a:avLst/>
          </a:prstGeom>
          <a:ln w="28575">
            <a:solidFill>
              <a:srgbClr val="1A818C"/>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904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887D4-369F-40C9-A480-01AC6E94ABCC}"/>
              </a:ext>
            </a:extLst>
          </p:cNvPr>
          <p:cNvSpPr>
            <a:spLocks noGrp="1"/>
          </p:cNvSpPr>
          <p:nvPr>
            <p:ph type="title" hasCustomPrompt="1"/>
          </p:nvPr>
        </p:nvSpPr>
        <p:spPr>
          <a:xfrm>
            <a:off x="839788" y="457201"/>
            <a:ext cx="3932237" cy="976184"/>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1AC3A91-8776-43EA-8D16-259936C731C3}"/>
              </a:ext>
            </a:extLst>
          </p:cNvPr>
          <p:cNvSpPr>
            <a:spLocks noGrp="1"/>
          </p:cNvSpPr>
          <p:nvPr>
            <p:ph type="pic" idx="1"/>
          </p:nvPr>
        </p:nvSpPr>
        <p:spPr>
          <a:xfrm>
            <a:off x="5183188" y="457201"/>
            <a:ext cx="6172200" cy="5943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127C8B7-ADF8-4676-B566-5D82F0723E00}"/>
              </a:ext>
            </a:extLst>
          </p:cNvPr>
          <p:cNvSpPr>
            <a:spLocks noGrp="1"/>
          </p:cNvSpPr>
          <p:nvPr>
            <p:ph type="body" sz="half" idx="2"/>
          </p:nvPr>
        </p:nvSpPr>
        <p:spPr>
          <a:xfrm>
            <a:off x="839788" y="1507527"/>
            <a:ext cx="3932237" cy="48932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6472453-0820-421F-8687-8C32704A25E6}"/>
              </a:ext>
            </a:extLst>
          </p:cNvPr>
          <p:cNvSpPr>
            <a:spLocks noGrp="1"/>
          </p:cNvSpPr>
          <p:nvPr>
            <p:ph type="sldNum" sz="quarter" idx="12"/>
          </p:nvPr>
        </p:nvSpPr>
        <p:spPr/>
        <p:txBody>
          <a:bodyPr/>
          <a:lstStyle/>
          <a:p>
            <a:fld id="{9051B2D6-D74F-42C3-8560-44F4995C9A8C}" type="slidenum">
              <a:rPr lang="en-US" smtClean="0"/>
              <a:t>‹#›</a:t>
            </a:fld>
            <a:endParaRPr lang="en-US" dirty="0"/>
          </a:p>
        </p:txBody>
      </p:sp>
      <p:cxnSp>
        <p:nvCxnSpPr>
          <p:cNvPr id="8" name="Straight Connector 7">
            <a:extLst>
              <a:ext uri="{FF2B5EF4-FFF2-40B4-BE49-F238E27FC236}">
                <a16:creationId xmlns:a16="http://schemas.microsoft.com/office/drawing/2014/main" id="{EF7C11E5-8260-409A-8563-571E4177E665}"/>
              </a:ext>
            </a:extLst>
          </p:cNvPr>
          <p:cNvCxnSpPr>
            <a:cxnSpLocks/>
          </p:cNvCxnSpPr>
          <p:nvPr userDrawn="1"/>
        </p:nvCxnSpPr>
        <p:spPr>
          <a:xfrm>
            <a:off x="838200" y="1433384"/>
            <a:ext cx="3933825" cy="0"/>
          </a:xfrm>
          <a:prstGeom prst="line">
            <a:avLst/>
          </a:prstGeom>
          <a:ln w="28575">
            <a:solidFill>
              <a:srgbClr val="1A818C"/>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29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ubheader_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A0B7-7EF6-4184-9AEB-25DEA5C6303A}"/>
              </a:ext>
            </a:extLst>
          </p:cNvPr>
          <p:cNvSpPr>
            <a:spLocks noGrp="1"/>
          </p:cNvSpPr>
          <p:nvPr>
            <p:ph type="title" hasCustomPrompt="1"/>
          </p:nvPr>
        </p:nvSpPr>
        <p:spPr>
          <a:xfrm>
            <a:off x="838200" y="365125"/>
            <a:ext cx="10515600" cy="64812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720F998-7531-4C63-BA2A-C6257606B340}"/>
              </a:ext>
            </a:extLst>
          </p:cNvPr>
          <p:cNvSpPr>
            <a:spLocks noGrp="1"/>
          </p:cNvSpPr>
          <p:nvPr>
            <p:ph type="body" idx="1"/>
          </p:nvPr>
        </p:nvSpPr>
        <p:spPr>
          <a:xfrm>
            <a:off x="838200" y="1153296"/>
            <a:ext cx="10514012" cy="823912"/>
          </a:xfrm>
        </p:spPr>
        <p:txBody>
          <a:bodyPr anchor="t"/>
          <a:lstStyle>
            <a:lvl1pPr marL="0" indent="0">
              <a:buNone/>
              <a:defRPr sz="2400" b="0">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B4EF65-B31D-434A-8812-3BB1FC46733C}"/>
              </a:ext>
            </a:extLst>
          </p:cNvPr>
          <p:cNvSpPr>
            <a:spLocks noGrp="1"/>
          </p:cNvSpPr>
          <p:nvPr>
            <p:ph sz="half" idx="2" hasCustomPrompt="1"/>
          </p:nvPr>
        </p:nvSpPr>
        <p:spPr>
          <a:xfrm>
            <a:off x="839788" y="1977208"/>
            <a:ext cx="10590212" cy="4434221"/>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9" name="Slide Number Placeholder 8">
            <a:extLst>
              <a:ext uri="{FF2B5EF4-FFF2-40B4-BE49-F238E27FC236}">
                <a16:creationId xmlns:a16="http://schemas.microsoft.com/office/drawing/2014/main" id="{032FAE83-005F-4516-B04C-61975BBDBB5C}"/>
              </a:ext>
            </a:extLst>
          </p:cNvPr>
          <p:cNvSpPr>
            <a:spLocks noGrp="1"/>
          </p:cNvSpPr>
          <p:nvPr>
            <p:ph type="sldNum" sz="quarter" idx="12"/>
          </p:nvPr>
        </p:nvSpPr>
        <p:spPr/>
        <p:txBody>
          <a:bodyPr/>
          <a:lstStyle/>
          <a:p>
            <a:fld id="{9051B2D6-D74F-42C3-8560-44F4995C9A8C}" type="slidenum">
              <a:rPr lang="en-US" smtClean="0"/>
              <a:t>‹#›</a:t>
            </a:fld>
            <a:endParaRPr lang="en-US" dirty="0"/>
          </a:p>
        </p:txBody>
      </p:sp>
      <p:cxnSp>
        <p:nvCxnSpPr>
          <p:cNvPr id="10" name="Straight Connector 9">
            <a:extLst>
              <a:ext uri="{FF2B5EF4-FFF2-40B4-BE49-F238E27FC236}">
                <a16:creationId xmlns:a16="http://schemas.microsoft.com/office/drawing/2014/main" id="{ABE3115B-70ED-450D-9A17-80418935E87E}"/>
              </a:ext>
            </a:extLst>
          </p:cNvPr>
          <p:cNvCxnSpPr>
            <a:cxnSpLocks/>
          </p:cNvCxnSpPr>
          <p:nvPr userDrawn="1"/>
        </p:nvCxnSpPr>
        <p:spPr>
          <a:xfrm>
            <a:off x="838200" y="1016052"/>
            <a:ext cx="10515600" cy="0"/>
          </a:xfrm>
          <a:prstGeom prst="line">
            <a:avLst/>
          </a:prstGeom>
          <a:ln w="28575">
            <a:solidFill>
              <a:srgbClr val="1A818C"/>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64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ubheader_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A0B7-7EF6-4184-9AEB-25DEA5C6303A}"/>
              </a:ext>
            </a:extLst>
          </p:cNvPr>
          <p:cNvSpPr>
            <a:spLocks noGrp="1"/>
          </p:cNvSpPr>
          <p:nvPr>
            <p:ph type="title" hasCustomPrompt="1"/>
          </p:nvPr>
        </p:nvSpPr>
        <p:spPr>
          <a:xfrm>
            <a:off x="838200" y="365125"/>
            <a:ext cx="10515600" cy="64812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720F998-7531-4C63-BA2A-C6257606B340}"/>
              </a:ext>
            </a:extLst>
          </p:cNvPr>
          <p:cNvSpPr>
            <a:spLocks noGrp="1"/>
          </p:cNvSpPr>
          <p:nvPr>
            <p:ph type="body" idx="1"/>
          </p:nvPr>
        </p:nvSpPr>
        <p:spPr>
          <a:xfrm>
            <a:off x="838200" y="1153296"/>
            <a:ext cx="10514012" cy="823912"/>
          </a:xfrm>
        </p:spPr>
        <p:txBody>
          <a:bodyPr anchor="t"/>
          <a:lstStyle>
            <a:lvl1pPr marL="0" indent="0">
              <a:buNone/>
              <a:defRPr sz="2400" b="0">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B4EF65-B31D-434A-8812-3BB1FC46733C}"/>
              </a:ext>
            </a:extLst>
          </p:cNvPr>
          <p:cNvSpPr>
            <a:spLocks noGrp="1"/>
          </p:cNvSpPr>
          <p:nvPr>
            <p:ph sz="half" idx="2" hasCustomPrompt="1"/>
          </p:nvPr>
        </p:nvSpPr>
        <p:spPr>
          <a:xfrm>
            <a:off x="839788" y="1977208"/>
            <a:ext cx="10590212" cy="4434221"/>
          </a:xfrm>
        </p:spPr>
        <p:txBody>
          <a:body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9" name="Slide Number Placeholder 8">
            <a:extLst>
              <a:ext uri="{FF2B5EF4-FFF2-40B4-BE49-F238E27FC236}">
                <a16:creationId xmlns:a16="http://schemas.microsoft.com/office/drawing/2014/main" id="{032FAE83-005F-4516-B04C-61975BBDBB5C}"/>
              </a:ext>
            </a:extLst>
          </p:cNvPr>
          <p:cNvSpPr>
            <a:spLocks noGrp="1"/>
          </p:cNvSpPr>
          <p:nvPr>
            <p:ph type="sldNum" sz="quarter" idx="12"/>
          </p:nvPr>
        </p:nvSpPr>
        <p:spPr/>
        <p:txBody>
          <a:bodyPr/>
          <a:lstStyle/>
          <a:p>
            <a:fld id="{9051B2D6-D74F-42C3-8560-44F4995C9A8C}" type="slidenum">
              <a:rPr lang="en-US" smtClean="0"/>
              <a:t>‹#›</a:t>
            </a:fld>
            <a:endParaRPr lang="en-US" dirty="0"/>
          </a:p>
        </p:txBody>
      </p:sp>
      <p:cxnSp>
        <p:nvCxnSpPr>
          <p:cNvPr id="10" name="Straight Connector 9">
            <a:extLst>
              <a:ext uri="{FF2B5EF4-FFF2-40B4-BE49-F238E27FC236}">
                <a16:creationId xmlns:a16="http://schemas.microsoft.com/office/drawing/2014/main" id="{ABE3115B-70ED-450D-9A17-80418935E87E}"/>
              </a:ext>
            </a:extLst>
          </p:cNvPr>
          <p:cNvCxnSpPr>
            <a:cxnSpLocks/>
          </p:cNvCxnSpPr>
          <p:nvPr userDrawn="1"/>
        </p:nvCxnSpPr>
        <p:spPr>
          <a:xfrm>
            <a:off x="838200" y="1016052"/>
            <a:ext cx="10515600" cy="0"/>
          </a:xfrm>
          <a:prstGeom prst="line">
            <a:avLst/>
          </a:prstGeom>
          <a:ln w="28575">
            <a:solidFill>
              <a:srgbClr val="1A818C"/>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368C1A4-FB19-451B-A537-AD154531F197}"/>
              </a:ext>
            </a:extLst>
          </p:cNvPr>
          <p:cNvSpPr/>
          <p:nvPr userDrawn="1"/>
        </p:nvSpPr>
        <p:spPr>
          <a:xfrm>
            <a:off x="423971" y="348807"/>
            <a:ext cx="107657" cy="6062619"/>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8797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_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40F7-9F63-4F65-94E3-E8A2BB4BC604}"/>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321C8ED-8CC2-4450-B245-A28E56547A7E}"/>
              </a:ext>
            </a:extLst>
          </p:cNvPr>
          <p:cNvSpPr>
            <a:spLocks noGrp="1"/>
          </p:cNvSpPr>
          <p:nvPr>
            <p:ph idx="1"/>
          </p:nvPr>
        </p:nvSpPr>
        <p:spPr>
          <a:xfrm>
            <a:off x="838200" y="1153296"/>
            <a:ext cx="10515600" cy="5239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FF5DA80-CA3C-446A-A55B-906A8A51B82D}"/>
              </a:ext>
            </a:extLst>
          </p:cNvPr>
          <p:cNvSpPr>
            <a:spLocks noGrp="1"/>
          </p:cNvSpPr>
          <p:nvPr>
            <p:ph type="sldNum" sz="quarter" idx="12"/>
          </p:nvPr>
        </p:nvSpPr>
        <p:spPr/>
        <p:txBody>
          <a:bodyPr/>
          <a:lstStyle/>
          <a:p>
            <a:fld id="{9051B2D6-D74F-42C3-8560-44F4995C9A8C}" type="slidenum">
              <a:rPr lang="en-US" smtClean="0"/>
              <a:t>‹#›</a:t>
            </a:fld>
            <a:endParaRPr lang="en-US" dirty="0"/>
          </a:p>
        </p:txBody>
      </p:sp>
      <p:cxnSp>
        <p:nvCxnSpPr>
          <p:cNvPr id="7" name="Straight Connector 6">
            <a:extLst>
              <a:ext uri="{FF2B5EF4-FFF2-40B4-BE49-F238E27FC236}">
                <a16:creationId xmlns:a16="http://schemas.microsoft.com/office/drawing/2014/main" id="{07755BCD-83AC-4423-92FE-647D91A47D5D}"/>
              </a:ext>
            </a:extLst>
          </p:cNvPr>
          <p:cNvCxnSpPr>
            <a:cxnSpLocks/>
          </p:cNvCxnSpPr>
          <p:nvPr userDrawn="1"/>
        </p:nvCxnSpPr>
        <p:spPr>
          <a:xfrm>
            <a:off x="838200" y="1016052"/>
            <a:ext cx="10515600" cy="0"/>
          </a:xfrm>
          <a:prstGeom prst="line">
            <a:avLst/>
          </a:prstGeom>
          <a:ln w="28575">
            <a:solidFill>
              <a:srgbClr val="1A818C"/>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58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Content_2">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27D39BC-C60D-43FD-95E7-2455660DC2A4}"/>
              </a:ext>
            </a:extLst>
          </p:cNvPr>
          <p:cNvSpPr>
            <a:spLocks noGrp="1"/>
          </p:cNvSpPr>
          <p:nvPr>
            <p:ph type="title" hasCustomPrompt="1"/>
          </p:nvPr>
        </p:nvSpPr>
        <p:spPr>
          <a:xfrm>
            <a:off x="838200" y="365125"/>
            <a:ext cx="10515600" cy="648129"/>
          </a:xfrm>
        </p:spPr>
        <p:txBody>
          <a:bodyPr/>
          <a:lstStyle/>
          <a:p>
            <a:r>
              <a:rPr lang="en-US" dirty="0"/>
              <a:t>CLICK TO EDIT MASTER TITLE STYLE</a:t>
            </a:r>
          </a:p>
        </p:txBody>
      </p:sp>
      <p:sp>
        <p:nvSpPr>
          <p:cNvPr id="10" name="Content Placeholder 2">
            <a:extLst>
              <a:ext uri="{FF2B5EF4-FFF2-40B4-BE49-F238E27FC236}">
                <a16:creationId xmlns:a16="http://schemas.microsoft.com/office/drawing/2014/main" id="{1A0D1DD9-4535-45FD-8750-58DB805B5E49}"/>
              </a:ext>
            </a:extLst>
          </p:cNvPr>
          <p:cNvSpPr>
            <a:spLocks noGrp="1"/>
          </p:cNvSpPr>
          <p:nvPr>
            <p:ph idx="1"/>
          </p:nvPr>
        </p:nvSpPr>
        <p:spPr>
          <a:xfrm>
            <a:off x="838200" y="1153296"/>
            <a:ext cx="10515600" cy="5239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0BDE29A2-3AE1-4DD7-9C98-237AAF6C2893}"/>
              </a:ext>
            </a:extLst>
          </p:cNvPr>
          <p:cNvSpPr>
            <a:spLocks noGrp="1"/>
          </p:cNvSpPr>
          <p:nvPr>
            <p:ph type="sldNum" sz="quarter" idx="12"/>
          </p:nvPr>
        </p:nvSpPr>
        <p:spPr>
          <a:xfrm>
            <a:off x="9448800" y="6492875"/>
            <a:ext cx="2743200" cy="365125"/>
          </a:xfrm>
        </p:spPr>
        <p:txBody>
          <a:bodyPr/>
          <a:lstStyle/>
          <a:p>
            <a:fld id="{9051B2D6-D74F-42C3-8560-44F4995C9A8C}" type="slidenum">
              <a:rPr lang="en-US" smtClean="0"/>
              <a:t>‹#›</a:t>
            </a:fld>
            <a:endParaRPr lang="en-US" dirty="0"/>
          </a:p>
        </p:txBody>
      </p:sp>
      <p:cxnSp>
        <p:nvCxnSpPr>
          <p:cNvPr id="12" name="Straight Connector 11">
            <a:extLst>
              <a:ext uri="{FF2B5EF4-FFF2-40B4-BE49-F238E27FC236}">
                <a16:creationId xmlns:a16="http://schemas.microsoft.com/office/drawing/2014/main" id="{D2AF2BFC-C50C-40D1-A78F-EE2C7D27C9FD}"/>
              </a:ext>
            </a:extLst>
          </p:cNvPr>
          <p:cNvCxnSpPr>
            <a:cxnSpLocks/>
          </p:cNvCxnSpPr>
          <p:nvPr userDrawn="1"/>
        </p:nvCxnSpPr>
        <p:spPr>
          <a:xfrm>
            <a:off x="838200" y="1016052"/>
            <a:ext cx="10515600" cy="0"/>
          </a:xfrm>
          <a:prstGeom prst="line">
            <a:avLst/>
          </a:prstGeom>
          <a:ln w="28575">
            <a:solidFill>
              <a:srgbClr val="1A818C"/>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902D423-57EA-46C5-806F-7D9FE5799B8E}"/>
              </a:ext>
            </a:extLst>
          </p:cNvPr>
          <p:cNvSpPr/>
          <p:nvPr userDrawn="1"/>
        </p:nvSpPr>
        <p:spPr>
          <a:xfrm>
            <a:off x="423971" y="348807"/>
            <a:ext cx="107657" cy="6062619"/>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89005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_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B15A21D-4945-4D59-BB96-7029A6673F0C}"/>
              </a:ext>
            </a:extLst>
          </p:cNvPr>
          <p:cNvSpPr>
            <a:spLocks noGrp="1"/>
          </p:cNvSpPr>
          <p:nvPr>
            <p:ph type="sldNum" sz="quarter" idx="12"/>
          </p:nvPr>
        </p:nvSpPr>
        <p:spPr/>
        <p:txBody>
          <a:bodyPr/>
          <a:lstStyle/>
          <a:p>
            <a:fld id="{9051B2D6-D74F-42C3-8560-44F4995C9A8C}" type="slidenum">
              <a:rPr lang="en-US" smtClean="0"/>
              <a:t>‹#›</a:t>
            </a:fld>
            <a:endParaRPr lang="en-US" dirty="0"/>
          </a:p>
        </p:txBody>
      </p:sp>
      <p:pic>
        <p:nvPicPr>
          <p:cNvPr id="7" name="Picture 6">
            <a:extLst>
              <a:ext uri="{FF2B5EF4-FFF2-40B4-BE49-F238E27FC236}">
                <a16:creationId xmlns:a16="http://schemas.microsoft.com/office/drawing/2014/main" id="{AEDA5377-1F95-4742-AA42-058572696D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5555" y="169120"/>
            <a:ext cx="6363698" cy="6369793"/>
          </a:xfrm>
          <a:prstGeom prst="rect">
            <a:avLst/>
          </a:prstGeom>
        </p:spPr>
      </p:pic>
      <p:pic>
        <p:nvPicPr>
          <p:cNvPr id="19" name="Picture 18">
            <a:extLst>
              <a:ext uri="{FF2B5EF4-FFF2-40B4-BE49-F238E27FC236}">
                <a16:creationId xmlns:a16="http://schemas.microsoft.com/office/drawing/2014/main" id="{B997226C-ED94-4186-A0C0-C9BF8E041832}"/>
              </a:ext>
            </a:extLst>
          </p:cNvPr>
          <p:cNvPicPr>
            <a:picLocks noChangeAspect="1"/>
          </p:cNvPicPr>
          <p:nvPr userDrawn="1"/>
        </p:nvPicPr>
        <p:blipFill rotWithShape="1">
          <a:blip r:embed="rId3"/>
          <a:srcRect t="2864"/>
          <a:stretch/>
        </p:blipFill>
        <p:spPr>
          <a:xfrm>
            <a:off x="-1" y="0"/>
            <a:ext cx="3190987" cy="3232298"/>
          </a:xfrm>
          <a:prstGeom prst="rect">
            <a:avLst/>
          </a:prstGeom>
        </p:spPr>
      </p:pic>
      <p:sp>
        <p:nvSpPr>
          <p:cNvPr id="8" name="Text Placeholder 2">
            <a:extLst>
              <a:ext uri="{FF2B5EF4-FFF2-40B4-BE49-F238E27FC236}">
                <a16:creationId xmlns:a16="http://schemas.microsoft.com/office/drawing/2014/main" id="{C0CBE0EE-A285-4985-8FB6-3F06ED6CD48A}"/>
              </a:ext>
            </a:extLst>
          </p:cNvPr>
          <p:cNvSpPr>
            <a:spLocks noGrp="1"/>
          </p:cNvSpPr>
          <p:nvPr>
            <p:ph type="body" sz="quarter" idx="13" hasCustomPrompt="1"/>
          </p:nvPr>
        </p:nvSpPr>
        <p:spPr>
          <a:xfrm>
            <a:off x="982722" y="2577324"/>
            <a:ext cx="6435725" cy="1597025"/>
          </a:xfrm>
        </p:spPr>
        <p:txBody>
          <a:bodyPr/>
          <a:lstStyle>
            <a:lvl1pPr marL="0" indent="0">
              <a:buNone/>
              <a:defRPr lang="en-US" sz="5500" kern="1200" dirty="0" smtClean="0">
                <a:solidFill>
                  <a:schemeClr val="accent6"/>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dirty="0"/>
              <a:t>SECTION HEADING</a:t>
            </a:r>
          </a:p>
        </p:txBody>
      </p:sp>
    </p:spTree>
    <p:extLst>
      <p:ext uri="{BB962C8B-B14F-4D97-AF65-F5344CB8AC3E}">
        <p14:creationId xmlns:p14="http://schemas.microsoft.com/office/powerpoint/2010/main" val="1013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_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B15A21D-4945-4D59-BB96-7029A6673F0C}"/>
              </a:ext>
            </a:extLst>
          </p:cNvPr>
          <p:cNvSpPr>
            <a:spLocks noGrp="1"/>
          </p:cNvSpPr>
          <p:nvPr>
            <p:ph type="sldNum" sz="quarter" idx="12"/>
          </p:nvPr>
        </p:nvSpPr>
        <p:spPr/>
        <p:txBody>
          <a:bodyPr/>
          <a:lstStyle/>
          <a:p>
            <a:fld id="{9051B2D6-D74F-42C3-8560-44F4995C9A8C}" type="slidenum">
              <a:rPr lang="en-US" smtClean="0"/>
              <a:t>‹#›</a:t>
            </a:fld>
            <a:endParaRPr lang="en-US" dirty="0"/>
          </a:p>
        </p:txBody>
      </p:sp>
      <p:pic>
        <p:nvPicPr>
          <p:cNvPr id="7" name="Picture 6">
            <a:extLst>
              <a:ext uri="{FF2B5EF4-FFF2-40B4-BE49-F238E27FC236}">
                <a16:creationId xmlns:a16="http://schemas.microsoft.com/office/drawing/2014/main" id="{AEDA5377-1F95-4742-AA42-058572696D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5555" y="169120"/>
            <a:ext cx="6363698" cy="6369793"/>
          </a:xfrm>
          <a:prstGeom prst="rect">
            <a:avLst/>
          </a:prstGeom>
        </p:spPr>
      </p:pic>
      <p:sp>
        <p:nvSpPr>
          <p:cNvPr id="8" name="Text Placeholder 2">
            <a:extLst>
              <a:ext uri="{FF2B5EF4-FFF2-40B4-BE49-F238E27FC236}">
                <a16:creationId xmlns:a16="http://schemas.microsoft.com/office/drawing/2014/main" id="{C0CBE0EE-A285-4985-8FB6-3F06ED6CD48A}"/>
              </a:ext>
            </a:extLst>
          </p:cNvPr>
          <p:cNvSpPr>
            <a:spLocks noGrp="1"/>
          </p:cNvSpPr>
          <p:nvPr>
            <p:ph type="body" sz="quarter" idx="13" hasCustomPrompt="1"/>
          </p:nvPr>
        </p:nvSpPr>
        <p:spPr>
          <a:xfrm>
            <a:off x="982722" y="2577324"/>
            <a:ext cx="6435725" cy="1597025"/>
          </a:xfrm>
        </p:spPr>
        <p:txBody>
          <a:bodyPr/>
          <a:lstStyle>
            <a:lvl1pPr marL="0" indent="0">
              <a:buNone/>
              <a:defRPr lang="en-US" sz="5500" kern="1200" dirty="0" smtClean="0">
                <a:solidFill>
                  <a:schemeClr val="accent6"/>
                </a:solidFill>
                <a:latin typeface="Franklin Gothic Heavy" panose="020B0903020102020204" pitchFamily="34" charset="0"/>
                <a:ea typeface="Segoe UI Black" panose="020B0A02040204020203" pitchFamily="34" charset="0"/>
                <a:cs typeface="Segoe UI Black" panose="020B0A02040204020203" pitchFamily="34" charset="0"/>
              </a:defRPr>
            </a:lvl1pPr>
          </a:lstStyle>
          <a:p>
            <a:pPr lvl="0"/>
            <a:r>
              <a:rPr lang="en-US" dirty="0"/>
              <a:t>SECTION HEADING</a:t>
            </a:r>
          </a:p>
        </p:txBody>
      </p:sp>
      <p:sp>
        <p:nvSpPr>
          <p:cNvPr id="15" name="Rectangle 14">
            <a:extLst>
              <a:ext uri="{FF2B5EF4-FFF2-40B4-BE49-F238E27FC236}">
                <a16:creationId xmlns:a16="http://schemas.microsoft.com/office/drawing/2014/main" id="{989DADF9-40E2-44BE-BDE3-EBA336E26F2D}"/>
              </a:ext>
            </a:extLst>
          </p:cNvPr>
          <p:cNvSpPr/>
          <p:nvPr userDrawn="1"/>
        </p:nvSpPr>
        <p:spPr>
          <a:xfrm>
            <a:off x="423971" y="348807"/>
            <a:ext cx="107657" cy="6062619"/>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1"/>
              </a:solidFill>
            </a:endParaRPr>
          </a:p>
        </p:txBody>
      </p:sp>
    </p:spTree>
    <p:extLst>
      <p:ext uri="{BB962C8B-B14F-4D97-AF65-F5344CB8AC3E}">
        <p14:creationId xmlns:p14="http://schemas.microsoft.com/office/powerpoint/2010/main" val="155692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D79AC-326F-4380-A6CD-FA25A5AC2DAD}"/>
              </a:ext>
            </a:extLst>
          </p:cNvPr>
          <p:cNvSpPr>
            <a:spLocks noGrp="1"/>
          </p:cNvSpPr>
          <p:nvPr>
            <p:ph type="title" hasCustomPrompt="1"/>
          </p:nvPr>
        </p:nvSpPr>
        <p:spPr>
          <a:xfrm>
            <a:off x="838200" y="365125"/>
            <a:ext cx="10515600" cy="648129"/>
          </a:xfrm>
        </p:spPr>
        <p:txBody>
          <a:bodyPr>
            <a:normAutofit/>
          </a:bodyPr>
          <a:lstStyle>
            <a:lvl1pPr algn="l" defTabSz="914400" rtl="0" eaLnBrk="1" latinLnBrk="0" hangingPunct="1">
              <a:lnSpc>
                <a:spcPct val="90000"/>
              </a:lnSpc>
              <a:spcBef>
                <a:spcPct val="0"/>
              </a:spcBef>
              <a:buNone/>
              <a:defRPr lang="en-US" sz="2800" b="1" kern="1200" dirty="0">
                <a:solidFill>
                  <a:schemeClr val="tx1"/>
                </a:solidFill>
                <a:latin typeface="Franklin Gothic Book" panose="020B0503020102020204" pitchFamily="34" charset="0"/>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0B20CB54-BDD3-48F3-A970-4DF3A5011B9C}"/>
              </a:ext>
            </a:extLst>
          </p:cNvPr>
          <p:cNvSpPr>
            <a:spLocks noGrp="1"/>
          </p:cNvSpPr>
          <p:nvPr>
            <p:ph sz="half" idx="1"/>
          </p:nvPr>
        </p:nvSpPr>
        <p:spPr>
          <a:xfrm>
            <a:off x="838200" y="1153296"/>
            <a:ext cx="5181600" cy="5239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32802A-8A17-4E57-919E-4A27DAE8BD68}"/>
              </a:ext>
            </a:extLst>
          </p:cNvPr>
          <p:cNvSpPr>
            <a:spLocks noGrp="1"/>
          </p:cNvSpPr>
          <p:nvPr>
            <p:ph sz="half" idx="2"/>
          </p:nvPr>
        </p:nvSpPr>
        <p:spPr>
          <a:xfrm>
            <a:off x="6172200" y="1153296"/>
            <a:ext cx="5181600" cy="52392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0650D0F-DC42-4076-B3EA-9C8726D3AE3B}"/>
              </a:ext>
            </a:extLst>
          </p:cNvPr>
          <p:cNvSpPr>
            <a:spLocks noGrp="1"/>
          </p:cNvSpPr>
          <p:nvPr>
            <p:ph type="sldNum" sz="quarter" idx="12"/>
          </p:nvPr>
        </p:nvSpPr>
        <p:spPr/>
        <p:txBody>
          <a:bodyPr/>
          <a:lstStyle/>
          <a:p>
            <a:fld id="{9051B2D6-D74F-42C3-8560-44F4995C9A8C}" type="slidenum">
              <a:rPr lang="en-US" smtClean="0"/>
              <a:t>‹#›</a:t>
            </a:fld>
            <a:endParaRPr lang="en-US" dirty="0"/>
          </a:p>
        </p:txBody>
      </p:sp>
      <p:cxnSp>
        <p:nvCxnSpPr>
          <p:cNvPr id="8" name="Straight Connector 7">
            <a:extLst>
              <a:ext uri="{FF2B5EF4-FFF2-40B4-BE49-F238E27FC236}">
                <a16:creationId xmlns:a16="http://schemas.microsoft.com/office/drawing/2014/main" id="{EA93A90B-5661-4D79-B71E-861B0A1C052C}"/>
              </a:ext>
            </a:extLst>
          </p:cNvPr>
          <p:cNvCxnSpPr>
            <a:cxnSpLocks/>
          </p:cNvCxnSpPr>
          <p:nvPr userDrawn="1"/>
        </p:nvCxnSpPr>
        <p:spPr>
          <a:xfrm>
            <a:off x="838200" y="1016052"/>
            <a:ext cx="10515600" cy="0"/>
          </a:xfrm>
          <a:prstGeom prst="line">
            <a:avLst/>
          </a:prstGeom>
          <a:ln w="28575">
            <a:solidFill>
              <a:srgbClr val="1A818C"/>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261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BA0B7-7EF6-4184-9AEB-25DEA5C6303A}"/>
              </a:ext>
            </a:extLst>
          </p:cNvPr>
          <p:cNvSpPr>
            <a:spLocks noGrp="1"/>
          </p:cNvSpPr>
          <p:nvPr>
            <p:ph type="title" hasCustomPrompt="1"/>
          </p:nvPr>
        </p:nvSpPr>
        <p:spPr>
          <a:xfrm>
            <a:off x="838200" y="365125"/>
            <a:ext cx="10515600" cy="64812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720F998-7531-4C63-BA2A-C6257606B340}"/>
              </a:ext>
            </a:extLst>
          </p:cNvPr>
          <p:cNvSpPr>
            <a:spLocks noGrp="1"/>
          </p:cNvSpPr>
          <p:nvPr>
            <p:ph type="body" idx="1"/>
          </p:nvPr>
        </p:nvSpPr>
        <p:spPr>
          <a:xfrm>
            <a:off x="838200" y="1153296"/>
            <a:ext cx="5157787" cy="823912"/>
          </a:xfrm>
        </p:spPr>
        <p:txBody>
          <a:bodyPr anchor="t">
            <a:normAutofit/>
          </a:bodyPr>
          <a:lstStyle>
            <a:lvl1pPr marL="0" indent="0">
              <a:buNone/>
              <a:defRPr sz="2600" b="1">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B4EF65-B31D-434A-8812-3BB1FC46733C}"/>
              </a:ext>
            </a:extLst>
          </p:cNvPr>
          <p:cNvSpPr>
            <a:spLocks noGrp="1"/>
          </p:cNvSpPr>
          <p:nvPr>
            <p:ph sz="half" idx="2"/>
          </p:nvPr>
        </p:nvSpPr>
        <p:spPr>
          <a:xfrm>
            <a:off x="839788" y="1977208"/>
            <a:ext cx="5157787" cy="4212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DFB2749-DB20-49B8-9DCE-EF6B18AFAA3C}"/>
              </a:ext>
            </a:extLst>
          </p:cNvPr>
          <p:cNvSpPr>
            <a:spLocks noGrp="1"/>
          </p:cNvSpPr>
          <p:nvPr>
            <p:ph type="body" sz="quarter" idx="3"/>
          </p:nvPr>
        </p:nvSpPr>
        <p:spPr>
          <a:xfrm>
            <a:off x="6172200" y="1153296"/>
            <a:ext cx="5183188" cy="823912"/>
          </a:xfrm>
        </p:spPr>
        <p:txBody>
          <a:bodyPr anchor="t">
            <a:normAutofit/>
          </a:bodyPr>
          <a:lstStyle>
            <a:lvl1pPr marL="0" indent="0">
              <a:buNone/>
              <a:defRPr sz="2600" b="1">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C390C6-A65E-4307-A0BC-27DE621F212E}"/>
              </a:ext>
            </a:extLst>
          </p:cNvPr>
          <p:cNvSpPr>
            <a:spLocks noGrp="1"/>
          </p:cNvSpPr>
          <p:nvPr>
            <p:ph sz="quarter" idx="4"/>
          </p:nvPr>
        </p:nvSpPr>
        <p:spPr>
          <a:xfrm>
            <a:off x="6172200" y="1977208"/>
            <a:ext cx="5183188" cy="4212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32FAE83-005F-4516-B04C-61975BBDBB5C}"/>
              </a:ext>
            </a:extLst>
          </p:cNvPr>
          <p:cNvSpPr>
            <a:spLocks noGrp="1"/>
          </p:cNvSpPr>
          <p:nvPr>
            <p:ph type="sldNum" sz="quarter" idx="12"/>
          </p:nvPr>
        </p:nvSpPr>
        <p:spPr/>
        <p:txBody>
          <a:bodyPr/>
          <a:lstStyle/>
          <a:p>
            <a:fld id="{9051B2D6-D74F-42C3-8560-44F4995C9A8C}" type="slidenum">
              <a:rPr lang="en-US" smtClean="0"/>
              <a:t>‹#›</a:t>
            </a:fld>
            <a:endParaRPr lang="en-US" dirty="0"/>
          </a:p>
        </p:txBody>
      </p:sp>
      <p:cxnSp>
        <p:nvCxnSpPr>
          <p:cNvPr id="10" name="Straight Connector 9">
            <a:extLst>
              <a:ext uri="{FF2B5EF4-FFF2-40B4-BE49-F238E27FC236}">
                <a16:creationId xmlns:a16="http://schemas.microsoft.com/office/drawing/2014/main" id="{ABE3115B-70ED-450D-9A17-80418935E87E}"/>
              </a:ext>
            </a:extLst>
          </p:cNvPr>
          <p:cNvCxnSpPr>
            <a:cxnSpLocks/>
          </p:cNvCxnSpPr>
          <p:nvPr userDrawn="1"/>
        </p:nvCxnSpPr>
        <p:spPr>
          <a:xfrm>
            <a:off x="838200" y="1016052"/>
            <a:ext cx="10515600" cy="0"/>
          </a:xfrm>
          <a:prstGeom prst="line">
            <a:avLst/>
          </a:prstGeom>
          <a:ln w="28575">
            <a:solidFill>
              <a:srgbClr val="1A818C"/>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19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25D6F1-ED8C-4347-BEC6-1C86AB1BC307}"/>
              </a:ext>
            </a:extLst>
          </p:cNvPr>
          <p:cNvSpPr>
            <a:spLocks noGrp="1"/>
          </p:cNvSpPr>
          <p:nvPr>
            <p:ph type="title"/>
          </p:nvPr>
        </p:nvSpPr>
        <p:spPr>
          <a:xfrm>
            <a:off x="838200" y="365125"/>
            <a:ext cx="10515600" cy="64812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5C41585-C9FC-4489-A904-FBBEADB3C6AB}"/>
              </a:ext>
            </a:extLst>
          </p:cNvPr>
          <p:cNvSpPr>
            <a:spLocks noGrp="1"/>
          </p:cNvSpPr>
          <p:nvPr>
            <p:ph type="body" idx="1"/>
          </p:nvPr>
        </p:nvSpPr>
        <p:spPr>
          <a:xfrm>
            <a:off x="838200" y="1153296"/>
            <a:ext cx="10515600" cy="52392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D078F0D-4883-49E0-B95E-CDD7C21CBFA7}"/>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000">
                <a:solidFill>
                  <a:schemeClr val="tx1">
                    <a:tint val="75000"/>
                  </a:schemeClr>
                </a:solidFill>
                <a:latin typeface="Roboto" panose="02000000000000000000" pitchFamily="2" charset="0"/>
                <a:ea typeface="Roboto" panose="02000000000000000000" pitchFamily="2" charset="0"/>
              </a:defRPr>
            </a:lvl1pPr>
          </a:lstStyle>
          <a:p>
            <a:fld id="{9051B2D6-D74F-42C3-8560-44F4995C9A8C}" type="slidenum">
              <a:rPr lang="en-US" smtClean="0"/>
              <a:pPr/>
              <a:t>‹#›</a:t>
            </a:fld>
            <a:endParaRPr lang="en-US" dirty="0"/>
          </a:p>
        </p:txBody>
      </p:sp>
    </p:spTree>
    <p:extLst>
      <p:ext uri="{BB962C8B-B14F-4D97-AF65-F5344CB8AC3E}">
        <p14:creationId xmlns:p14="http://schemas.microsoft.com/office/powerpoint/2010/main" val="31485623"/>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50" r:id="rId4"/>
    <p:sldLayoutId id="2147483663" r:id="rId5"/>
    <p:sldLayoutId id="2147483651" r:id="rId6"/>
    <p:sldLayoutId id="2147483660" r:id="rId7"/>
    <p:sldLayoutId id="2147483652" r:id="rId8"/>
    <p:sldLayoutId id="2147483653" r:id="rId9"/>
    <p:sldLayoutId id="2147483659" r:id="rId10"/>
    <p:sldLayoutId id="2147483661" r:id="rId11"/>
    <p:sldLayoutId id="2147483654" r:id="rId12"/>
    <p:sldLayoutId id="2147483655" r:id="rId13"/>
    <p:sldLayoutId id="2147483656" r:id="rId14"/>
    <p:sldLayoutId id="2147483657" r:id="rId15"/>
  </p:sldLayoutIdLst>
  <p:hf hdr="0" ftr="0" dt="0"/>
  <p:txStyles>
    <p:titleStyle>
      <a:lvl1pPr algn="l" defTabSz="914400" rtl="0" eaLnBrk="1" latinLnBrk="0" hangingPunct="1">
        <a:lnSpc>
          <a:spcPct val="90000"/>
        </a:lnSpc>
        <a:spcBef>
          <a:spcPct val="0"/>
        </a:spcBef>
        <a:buNone/>
        <a:defRPr sz="2800" b="1" kern="1200">
          <a:solidFill>
            <a:schemeClr val="tx1"/>
          </a:solidFill>
          <a:latin typeface="Franklin Gothic Book" panose="020B05030201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600" kern="1200">
          <a:solidFill>
            <a:schemeClr val="tx1"/>
          </a:solidFill>
          <a:latin typeface="Roboto" panose="02000000000000000000" pitchFamily="2" charset="0"/>
          <a:ea typeface="Roboto" panose="02000000000000000000"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i="1" kern="1200">
          <a:solidFill>
            <a:schemeClr val="tx1"/>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tateofwa.sharepoint.com/:b:/r/sites/OFM-OneWAAST/Shared%20Documents/General/AST%20Lead%20Resources/Agency%20OCM%20Funding%20Pool/OneWa-040DEL-Conversion%20Mapping%20and%20Functional%20Crosswalks%20from%20State%20Systems%20-%20Final.pdf?csf=1&amp;web=1&amp;e=2y6Sd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onewa@ofm.wa.gov"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package" Target="../embeddings/Microsoft_PowerPoint_Presentation.pptx"/></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package" Target="../embeddings/Microsoft_Excel_Worksheet.xlsx"/><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F71A9A6-DE47-48DC-9520-51F6DF098F2A}"/>
              </a:ext>
            </a:extLst>
          </p:cNvPr>
          <p:cNvSpPr>
            <a:spLocks noGrp="1"/>
          </p:cNvSpPr>
          <p:nvPr>
            <p:ph type="body" sz="quarter" idx="13"/>
          </p:nvPr>
        </p:nvSpPr>
        <p:spPr/>
        <p:txBody>
          <a:bodyPr/>
          <a:lstStyle/>
          <a:p>
            <a:r>
              <a:rPr lang="en-US" dirty="0"/>
              <a:t>June 2021</a:t>
            </a:r>
          </a:p>
        </p:txBody>
      </p:sp>
      <p:sp>
        <p:nvSpPr>
          <p:cNvPr id="5" name="Text Placeholder 4">
            <a:extLst>
              <a:ext uri="{FF2B5EF4-FFF2-40B4-BE49-F238E27FC236}">
                <a16:creationId xmlns:a16="http://schemas.microsoft.com/office/drawing/2014/main" id="{75CD5484-4140-4374-BE0D-085010902339}"/>
              </a:ext>
            </a:extLst>
          </p:cNvPr>
          <p:cNvSpPr>
            <a:spLocks noGrp="1"/>
          </p:cNvSpPr>
          <p:nvPr>
            <p:ph type="body" sz="quarter" idx="15"/>
          </p:nvPr>
        </p:nvSpPr>
        <p:spPr>
          <a:xfrm>
            <a:off x="1397001" y="3614739"/>
            <a:ext cx="7411439" cy="973137"/>
          </a:xfrm>
        </p:spPr>
        <p:txBody>
          <a:bodyPr/>
          <a:lstStyle/>
          <a:p>
            <a:r>
              <a:rPr lang="en-US" dirty="0"/>
              <a:t>Summary of technical documents relevant to Phase 1A Technology Pool Funding Requests</a:t>
            </a:r>
          </a:p>
        </p:txBody>
      </p:sp>
      <p:sp>
        <p:nvSpPr>
          <p:cNvPr id="6" name="Text Placeholder 5">
            <a:extLst>
              <a:ext uri="{FF2B5EF4-FFF2-40B4-BE49-F238E27FC236}">
                <a16:creationId xmlns:a16="http://schemas.microsoft.com/office/drawing/2014/main" id="{1D974B33-66C6-4389-A4ED-DD7FDDC0077B}"/>
              </a:ext>
            </a:extLst>
          </p:cNvPr>
          <p:cNvSpPr>
            <a:spLocks noGrp="1"/>
          </p:cNvSpPr>
          <p:nvPr>
            <p:ph type="body" sz="quarter" idx="16"/>
          </p:nvPr>
        </p:nvSpPr>
        <p:spPr/>
        <p:txBody>
          <a:bodyPr/>
          <a:lstStyle/>
          <a:p>
            <a:r>
              <a:rPr lang="en-US" dirty="0"/>
              <a:t>Technical Document Summary</a:t>
            </a:r>
          </a:p>
        </p:txBody>
      </p:sp>
      <p:sp>
        <p:nvSpPr>
          <p:cNvPr id="2" name="TextBox 1">
            <a:extLst>
              <a:ext uri="{FF2B5EF4-FFF2-40B4-BE49-F238E27FC236}">
                <a16:creationId xmlns:a16="http://schemas.microsoft.com/office/drawing/2014/main" id="{F5CA5C4C-0E6A-4350-8166-2D0CB324F93A}"/>
              </a:ext>
            </a:extLst>
          </p:cNvPr>
          <p:cNvSpPr txBox="1"/>
          <p:nvPr/>
        </p:nvSpPr>
        <p:spPr>
          <a:xfrm>
            <a:off x="3278659" y="5881816"/>
            <a:ext cx="3361038" cy="646331"/>
          </a:xfrm>
          <a:prstGeom prst="rect">
            <a:avLst/>
          </a:prstGeom>
          <a:noFill/>
        </p:spPr>
        <p:txBody>
          <a:bodyPr wrap="square" rtlCol="0">
            <a:spAutoFit/>
          </a:bodyPr>
          <a:lstStyle/>
          <a:p>
            <a:r>
              <a:rPr lang="en-US" dirty="0"/>
              <a:t>Version 3.0</a:t>
            </a:r>
          </a:p>
          <a:p>
            <a:r>
              <a:rPr lang="en-US" dirty="0"/>
              <a:t>Presented 6/18/2021</a:t>
            </a:r>
          </a:p>
        </p:txBody>
      </p:sp>
    </p:spTree>
    <p:extLst>
      <p:ext uri="{BB962C8B-B14F-4D97-AF65-F5344CB8AC3E}">
        <p14:creationId xmlns:p14="http://schemas.microsoft.com/office/powerpoint/2010/main" val="245269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D01B-3F8E-4D9E-812A-C59B4F8EB46F}"/>
              </a:ext>
            </a:extLst>
          </p:cNvPr>
          <p:cNvSpPr>
            <a:spLocks noGrp="1"/>
          </p:cNvSpPr>
          <p:nvPr>
            <p:ph type="title"/>
          </p:nvPr>
        </p:nvSpPr>
        <p:spPr/>
        <p:txBody>
          <a:bodyPr>
            <a:normAutofit/>
          </a:bodyPr>
          <a:lstStyle/>
          <a:p>
            <a:r>
              <a:rPr lang="en-US" dirty="0"/>
              <a:t>Conversion Mapping and Functional Crosswalks</a:t>
            </a:r>
          </a:p>
        </p:txBody>
      </p:sp>
      <p:sp>
        <p:nvSpPr>
          <p:cNvPr id="5" name="Text Placeholder 4">
            <a:extLst>
              <a:ext uri="{FF2B5EF4-FFF2-40B4-BE49-F238E27FC236}">
                <a16:creationId xmlns:a16="http://schemas.microsoft.com/office/drawing/2014/main" id="{9412D509-72D6-462E-BB75-9B4A4C9C6FBD}"/>
              </a:ext>
            </a:extLst>
          </p:cNvPr>
          <p:cNvSpPr>
            <a:spLocks noGrp="1"/>
          </p:cNvSpPr>
          <p:nvPr>
            <p:ph type="body" idx="1"/>
          </p:nvPr>
        </p:nvSpPr>
        <p:spPr>
          <a:xfrm>
            <a:off x="838200" y="1153295"/>
            <a:ext cx="10512424" cy="5615896"/>
          </a:xfrm>
        </p:spPr>
        <p:txBody>
          <a:bodyPr>
            <a:spAutoFit/>
          </a:bodyPr>
          <a:lstStyle/>
          <a:p>
            <a:pPr>
              <a:lnSpc>
                <a:spcPct val="110000"/>
              </a:lnSpc>
            </a:pPr>
            <a:r>
              <a:rPr lang="en-US" sz="1700" dirty="0"/>
              <a:t>The Conversion Mapping and Functional Crosswalks document maps legacy data sources to Workday data fields as defined by the data conversion file and field format specifications.  It includes value-to-value mapping from legacy systems to Workday (functional crosswalk); and field-to-field mapping for both centrally owned and Agency-specific systems requiring conversion of data to be migrated into Workday (conversion mapping).  The complete inventory of conversion objects and extracts is created through a series of discovery sessions in which specific conversion objects or groups of conversion objects are reviewed for inclusion in the solution. The chart of accounts-to-Foundation Data Model crosswalk is included in the Functional Crosswalks.</a:t>
            </a:r>
          </a:p>
          <a:p>
            <a:pPr>
              <a:lnSpc>
                <a:spcPct val="110000"/>
              </a:lnSpc>
            </a:pPr>
            <a:endParaRPr lang="en-US" sz="1700" dirty="0"/>
          </a:p>
          <a:p>
            <a:pPr>
              <a:lnSpc>
                <a:spcPct val="100000"/>
              </a:lnSpc>
              <a:spcBef>
                <a:spcPts val="0"/>
              </a:spcBef>
              <a:spcAft>
                <a:spcPts val="600"/>
              </a:spcAft>
            </a:pPr>
            <a:r>
              <a:rPr lang="en-US" sz="1350" b="1" dirty="0">
                <a:latin typeface="Roboto" panose="02000000000000000000" pitchFamily="2" charset="0"/>
              </a:rPr>
              <a:t>Key Information</a:t>
            </a:r>
          </a:p>
          <a:p>
            <a:pPr>
              <a:lnSpc>
                <a:spcPct val="100000"/>
              </a:lnSpc>
              <a:spcBef>
                <a:spcPts val="0"/>
              </a:spcBef>
              <a:spcAft>
                <a:spcPts val="600"/>
              </a:spcAft>
            </a:pPr>
            <a:r>
              <a:rPr lang="en-US" sz="1350" dirty="0">
                <a:latin typeface="Roboto" panose="02000000000000000000" pitchFamily="2" charset="0"/>
              </a:rPr>
              <a:t>While the focus of Phase 1A Technology Pool funding is on integrations, the conversion mappings and crosswalks between legacy systems and Workday may help inform integration planning by associating the more familiar (that is, AFRS data elements) with the less familiar (that is, the Workday data elements). </a:t>
            </a:r>
          </a:p>
          <a:p>
            <a:pPr>
              <a:lnSpc>
                <a:spcPct val="100000"/>
              </a:lnSpc>
              <a:spcBef>
                <a:spcPts val="0"/>
              </a:spcBef>
              <a:spcAft>
                <a:spcPts val="600"/>
              </a:spcAft>
            </a:pPr>
            <a:r>
              <a:rPr lang="en-US" sz="1350" b="1" dirty="0">
                <a:latin typeface="Roboto" panose="02000000000000000000" pitchFamily="2" charset="0"/>
              </a:rPr>
              <a:t>The document has two sections:</a:t>
            </a:r>
            <a:endParaRPr lang="en-US" sz="1350" dirty="0">
              <a:latin typeface="Roboto" panose="02000000000000000000" pitchFamily="2" charset="0"/>
            </a:endParaRPr>
          </a:p>
          <a:p>
            <a:pPr marL="182880" indent="-182880">
              <a:lnSpc>
                <a:spcPct val="100000"/>
              </a:lnSpc>
              <a:spcBef>
                <a:spcPts val="0"/>
              </a:spcBef>
              <a:spcAft>
                <a:spcPts val="600"/>
              </a:spcAft>
              <a:buFont typeface="Arial" panose="020B0604020202020204" pitchFamily="34" charset="0"/>
              <a:buAutoNum type="arabicPeriod"/>
            </a:pPr>
            <a:r>
              <a:rPr lang="en-US" sz="1350" i="1" dirty="0">
                <a:latin typeface="Roboto" panose="02000000000000000000" pitchFamily="2" charset="0"/>
              </a:rPr>
              <a:t>Discovery Session Process:</a:t>
            </a:r>
            <a:r>
              <a:rPr lang="en-US" sz="1350" dirty="0">
                <a:latin typeface="Roboto" panose="02000000000000000000" pitchFamily="2" charset="0"/>
              </a:rPr>
              <a:t> describes the processes for identifying agency systems requiring conversions and identifying functional areas and </a:t>
            </a:r>
            <a:r>
              <a:rPr lang="en-US" sz="1350" dirty="0">
                <a:solidFill>
                  <a:srgbClr val="00B050"/>
                </a:solidFill>
                <a:latin typeface="Roboto" panose="02000000000000000000" pitchFamily="2" charset="0"/>
              </a:rPr>
              <a:t>crosswalks between AFRS and Workday.</a:t>
            </a:r>
            <a:r>
              <a:rPr lang="en-US" sz="1350" dirty="0">
                <a:latin typeface="Roboto" panose="02000000000000000000" pitchFamily="2" charset="0"/>
              </a:rPr>
              <a:t> </a:t>
            </a:r>
          </a:p>
          <a:p>
            <a:pPr marL="182880" indent="-182880">
              <a:lnSpc>
                <a:spcPct val="100000"/>
              </a:lnSpc>
              <a:spcBef>
                <a:spcPts val="0"/>
              </a:spcBef>
              <a:spcAft>
                <a:spcPts val="600"/>
              </a:spcAft>
              <a:buFont typeface="Arial" panose="020B0604020202020204" pitchFamily="34" charset="0"/>
              <a:buAutoNum type="arabicPeriod"/>
            </a:pPr>
            <a:r>
              <a:rPr lang="en-US" sz="1350" i="1" dirty="0">
                <a:latin typeface="Roboto" panose="02000000000000000000" pitchFamily="2" charset="0"/>
              </a:rPr>
              <a:t>Conversion Mapping and Functional Crosswalks:  </a:t>
            </a:r>
            <a:r>
              <a:rPr lang="en-US" sz="1350" dirty="0">
                <a:latin typeface="Roboto" panose="02000000000000000000" pitchFamily="2" charset="0"/>
              </a:rPr>
              <a:t>These details are presented in embedded documents:  </a:t>
            </a:r>
            <a:r>
              <a:rPr lang="en-US" sz="1350" dirty="0">
                <a:solidFill>
                  <a:srgbClr val="00B050"/>
                </a:solidFill>
                <a:latin typeface="Roboto" panose="02000000000000000000" pitchFamily="2" charset="0"/>
              </a:rPr>
              <a:t>the Conversion Master Extract Specifications and the Conversion Lookup and Crosswalk Table between AFRS and Workday.</a:t>
            </a:r>
          </a:p>
          <a:p>
            <a:pPr>
              <a:lnSpc>
                <a:spcPct val="100000"/>
              </a:lnSpc>
              <a:spcBef>
                <a:spcPts val="0"/>
              </a:spcBef>
              <a:spcAft>
                <a:spcPts val="600"/>
              </a:spcAft>
            </a:pPr>
            <a:endParaRPr lang="en-US" sz="1350" dirty="0">
              <a:latin typeface="Roboto" panose="02000000000000000000" pitchFamily="2" charset="0"/>
            </a:endParaRPr>
          </a:p>
          <a:p>
            <a:pPr>
              <a:lnSpc>
                <a:spcPct val="100000"/>
              </a:lnSpc>
              <a:spcBef>
                <a:spcPts val="0"/>
              </a:spcBef>
              <a:spcAft>
                <a:spcPts val="600"/>
              </a:spcAft>
            </a:pPr>
            <a:r>
              <a:rPr lang="en-US" sz="1350" dirty="0">
                <a:latin typeface="Roboto" panose="02000000000000000000" pitchFamily="2" charset="0"/>
              </a:rPr>
              <a:t>Note that the Conversion Mapping and Functional Crosswalks is 40 megabytes in size.  Access to it is available through this link:</a:t>
            </a:r>
          </a:p>
          <a:p>
            <a:pPr>
              <a:lnSpc>
                <a:spcPct val="100000"/>
              </a:lnSpc>
              <a:spcBef>
                <a:spcPts val="0"/>
              </a:spcBef>
              <a:spcAft>
                <a:spcPts val="600"/>
              </a:spcAft>
            </a:pPr>
            <a:r>
              <a:rPr lang="en-US" sz="1750" dirty="0">
                <a:solidFill>
                  <a:srgbClr val="0070C0"/>
                </a:solidFill>
                <a:latin typeface="Roboto" panose="02000000000000000000" pitchFamily="2" charset="0"/>
                <a:hlinkClick r:id="rId2">
                  <a:extLst>
                    <a:ext uri="{A12FA001-AC4F-418D-AE19-62706E023703}">
                      <ahyp:hlinkClr xmlns:ahyp="http://schemas.microsoft.com/office/drawing/2018/hyperlinkcolor" val="tx"/>
                    </a:ext>
                  </a:extLst>
                </a:hlinkClick>
              </a:rPr>
              <a:t>Conversion Mapping and Functional Crosswalks</a:t>
            </a:r>
            <a:endParaRPr lang="en-US" sz="1750" dirty="0">
              <a:solidFill>
                <a:srgbClr val="0070C0"/>
              </a:solidFill>
              <a:latin typeface="Roboto" panose="02000000000000000000" pitchFamily="2" charset="0"/>
            </a:endParaRPr>
          </a:p>
        </p:txBody>
      </p:sp>
      <p:sp>
        <p:nvSpPr>
          <p:cNvPr id="4" name="Slide Number Placeholder 3">
            <a:extLst>
              <a:ext uri="{FF2B5EF4-FFF2-40B4-BE49-F238E27FC236}">
                <a16:creationId xmlns:a16="http://schemas.microsoft.com/office/drawing/2014/main" id="{A29E30A2-44A2-4F8E-AD06-17AD7C658DF1}"/>
              </a:ext>
            </a:extLst>
          </p:cNvPr>
          <p:cNvSpPr>
            <a:spLocks noGrp="1"/>
          </p:cNvSpPr>
          <p:nvPr>
            <p:ph type="sldNum" sz="quarter" idx="12"/>
          </p:nvPr>
        </p:nvSpPr>
        <p:spPr/>
        <p:txBody>
          <a:bodyPr/>
          <a:lstStyle/>
          <a:p>
            <a:fld id="{9051B2D6-D74F-42C3-8560-44F4995C9A8C}" type="slidenum">
              <a:rPr lang="en-US" smtClean="0"/>
              <a:t>10</a:t>
            </a:fld>
            <a:endParaRPr lang="en-US" dirty="0"/>
          </a:p>
        </p:txBody>
      </p:sp>
      <p:sp>
        <p:nvSpPr>
          <p:cNvPr id="7" name="Rectangle 6">
            <a:extLst>
              <a:ext uri="{FF2B5EF4-FFF2-40B4-BE49-F238E27FC236}">
                <a16:creationId xmlns:a16="http://schemas.microsoft.com/office/drawing/2014/main" id="{CFDD4C63-E927-4126-9A79-778B0753E390}"/>
              </a:ext>
            </a:extLst>
          </p:cNvPr>
          <p:cNvSpPr/>
          <p:nvPr/>
        </p:nvSpPr>
        <p:spPr>
          <a:xfrm>
            <a:off x="9448800" y="225084"/>
            <a:ext cx="1901824" cy="738664"/>
          </a:xfrm>
          <a:prstGeom prst="rect">
            <a:avLst/>
          </a:prstGeom>
        </p:spPr>
        <p:txBody>
          <a:bodyPr wrap="square">
            <a:spAutoFit/>
          </a:bodyPr>
          <a:lstStyle/>
          <a:p>
            <a:pPr algn="r">
              <a:lnSpc>
                <a:spcPct val="100000"/>
              </a:lnSpc>
              <a:spcBef>
                <a:spcPts val="0"/>
              </a:spcBef>
              <a:spcAft>
                <a:spcPts val="600"/>
              </a:spcAft>
            </a:pPr>
            <a:r>
              <a:rPr lang="en-US" sz="1400" dirty="0">
                <a:solidFill>
                  <a:srgbClr val="0070C0"/>
                </a:solidFill>
                <a:latin typeface="Roboto" panose="02000000000000000000" pitchFamily="2" charset="0"/>
                <a:hlinkClick r:id="rId2">
                  <a:extLst>
                    <a:ext uri="{A12FA001-AC4F-418D-AE19-62706E023703}">
                      <ahyp:hlinkClr xmlns:ahyp="http://schemas.microsoft.com/office/drawing/2018/hyperlinkcolor" val="tx"/>
                    </a:ext>
                  </a:extLst>
                </a:hlinkClick>
              </a:rPr>
              <a:t>Conversion Mapping and Functional Crosswalks</a:t>
            </a:r>
            <a:endParaRPr lang="en-US" sz="1400" dirty="0">
              <a:solidFill>
                <a:srgbClr val="0070C0"/>
              </a:solidFill>
              <a:latin typeface="Roboto" panose="02000000000000000000" pitchFamily="2" charset="0"/>
            </a:endParaRPr>
          </a:p>
        </p:txBody>
      </p:sp>
    </p:spTree>
    <p:extLst>
      <p:ext uri="{BB962C8B-B14F-4D97-AF65-F5344CB8AC3E}">
        <p14:creationId xmlns:p14="http://schemas.microsoft.com/office/powerpoint/2010/main" val="2565152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5110-BB32-46BA-817B-FC4AC381CCF4}"/>
              </a:ext>
            </a:extLst>
          </p:cNvPr>
          <p:cNvSpPr>
            <a:spLocks noGrp="1"/>
          </p:cNvSpPr>
          <p:nvPr>
            <p:ph type="title"/>
          </p:nvPr>
        </p:nvSpPr>
        <p:spPr/>
        <p:txBody>
          <a:bodyPr/>
          <a:lstStyle/>
          <a:p>
            <a:r>
              <a:rPr lang="en-US" dirty="0"/>
              <a:t>Appendix:  Forthcoming Technical Documents</a:t>
            </a:r>
          </a:p>
        </p:txBody>
      </p:sp>
      <p:sp>
        <p:nvSpPr>
          <p:cNvPr id="5" name="Slide Number Placeholder 4">
            <a:extLst>
              <a:ext uri="{FF2B5EF4-FFF2-40B4-BE49-F238E27FC236}">
                <a16:creationId xmlns:a16="http://schemas.microsoft.com/office/drawing/2014/main" id="{86FBFB95-F8F6-4595-94EB-77A69EFC3466}"/>
              </a:ext>
            </a:extLst>
          </p:cNvPr>
          <p:cNvSpPr>
            <a:spLocks noGrp="1"/>
          </p:cNvSpPr>
          <p:nvPr>
            <p:ph type="sldNum" sz="quarter" idx="12"/>
          </p:nvPr>
        </p:nvSpPr>
        <p:spPr/>
        <p:txBody>
          <a:bodyPr/>
          <a:lstStyle/>
          <a:p>
            <a:fld id="{9051B2D6-D74F-42C3-8560-44F4995C9A8C}" type="slidenum">
              <a:rPr lang="en-US" smtClean="0"/>
              <a:t>11</a:t>
            </a:fld>
            <a:endParaRPr lang="en-US" dirty="0"/>
          </a:p>
        </p:txBody>
      </p:sp>
      <p:graphicFrame>
        <p:nvGraphicFramePr>
          <p:cNvPr id="6" name="Table 5">
            <a:extLst>
              <a:ext uri="{FF2B5EF4-FFF2-40B4-BE49-F238E27FC236}">
                <a16:creationId xmlns:a16="http://schemas.microsoft.com/office/drawing/2014/main" id="{E67C0E76-DBDA-4951-9453-B626E1D841FD}"/>
              </a:ext>
            </a:extLst>
          </p:cNvPr>
          <p:cNvGraphicFramePr>
            <a:graphicFrameLocks noGrp="1"/>
          </p:cNvGraphicFramePr>
          <p:nvPr>
            <p:extLst>
              <p:ext uri="{D42A27DB-BD31-4B8C-83A1-F6EECF244321}">
                <p14:modId xmlns:p14="http://schemas.microsoft.com/office/powerpoint/2010/main" val="4187656162"/>
              </p:ext>
            </p:extLst>
          </p:nvPr>
        </p:nvGraphicFramePr>
        <p:xfrm>
          <a:off x="838200" y="1209555"/>
          <a:ext cx="10515600" cy="1199690"/>
        </p:xfrm>
        <a:graphic>
          <a:graphicData uri="http://schemas.openxmlformats.org/drawingml/2006/table">
            <a:tbl>
              <a:tblPr firstRow="1" firstCol="1" bandRow="1">
                <a:tableStyleId>{5C22544A-7EE6-4342-B048-85BDC9FD1C3A}</a:tableStyleId>
              </a:tblPr>
              <a:tblGrid>
                <a:gridCol w="2199198">
                  <a:extLst>
                    <a:ext uri="{9D8B030D-6E8A-4147-A177-3AD203B41FA5}">
                      <a16:colId xmlns:a16="http://schemas.microsoft.com/office/drawing/2014/main" val="3544980985"/>
                    </a:ext>
                  </a:extLst>
                </a:gridCol>
                <a:gridCol w="850790">
                  <a:extLst>
                    <a:ext uri="{9D8B030D-6E8A-4147-A177-3AD203B41FA5}">
                      <a16:colId xmlns:a16="http://schemas.microsoft.com/office/drawing/2014/main" val="2201516403"/>
                    </a:ext>
                  </a:extLst>
                </a:gridCol>
                <a:gridCol w="1383527">
                  <a:extLst>
                    <a:ext uri="{9D8B030D-6E8A-4147-A177-3AD203B41FA5}">
                      <a16:colId xmlns:a16="http://schemas.microsoft.com/office/drawing/2014/main" val="439913003"/>
                    </a:ext>
                  </a:extLst>
                </a:gridCol>
                <a:gridCol w="6082085">
                  <a:extLst>
                    <a:ext uri="{9D8B030D-6E8A-4147-A177-3AD203B41FA5}">
                      <a16:colId xmlns:a16="http://schemas.microsoft.com/office/drawing/2014/main" val="1242172454"/>
                    </a:ext>
                  </a:extLst>
                </a:gridCol>
              </a:tblGrid>
              <a:tr h="492024">
                <a:tc>
                  <a:txBody>
                    <a:bodyPr/>
                    <a:lstStyle/>
                    <a:p>
                      <a:pPr marL="0" marR="0">
                        <a:spcBef>
                          <a:spcPts val="0"/>
                        </a:spcBef>
                        <a:spcAft>
                          <a:spcPts val="0"/>
                        </a:spcAft>
                      </a:pPr>
                      <a:r>
                        <a:rPr lang="en-US" sz="1400" dirty="0">
                          <a:effectLst/>
                        </a:rPr>
                        <a:t>Technical Document</a:t>
                      </a:r>
                      <a:endParaRPr lang="en-US"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effectLst/>
                        </a:rPr>
                        <a:t>Impact</a:t>
                      </a:r>
                      <a:endParaRPr lang="en-US"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effectLst/>
                        </a:rPr>
                        <a:t>Date Available</a:t>
                      </a:r>
                      <a:endParaRPr lang="en-US" sz="14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effectLst/>
                        </a:rPr>
                        <a:t>Document Description</a:t>
                      </a:r>
                      <a:endParaRPr lang="en-US" sz="1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235172585"/>
                  </a:ext>
                </a:extLst>
              </a:tr>
              <a:tr h="707666">
                <a:tc>
                  <a:txBody>
                    <a:bodyPr/>
                    <a:lstStyle/>
                    <a:p>
                      <a:pPr marL="0" marR="0">
                        <a:spcBef>
                          <a:spcPts val="600"/>
                        </a:spcBef>
                        <a:spcAft>
                          <a:spcPts val="0"/>
                        </a:spcAft>
                      </a:pPr>
                      <a:r>
                        <a:rPr lang="en-US" sz="1400" dirty="0">
                          <a:effectLst/>
                        </a:rPr>
                        <a:t>Solution Architecture</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600"/>
                        </a:spcBef>
                        <a:spcAft>
                          <a:spcPts val="0"/>
                        </a:spcAft>
                      </a:pPr>
                      <a:r>
                        <a:rPr lang="en-US" sz="1400" dirty="0">
                          <a:effectLst/>
                        </a:rPr>
                        <a:t>High</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600"/>
                        </a:spcBef>
                        <a:spcAft>
                          <a:spcPts val="0"/>
                        </a:spcAft>
                      </a:pPr>
                      <a:r>
                        <a:rPr lang="en-US" sz="1400" dirty="0">
                          <a:effectLst/>
                        </a:rPr>
                        <a:t>TBD</a:t>
                      </a:r>
                      <a:endParaRPr lang="en-US" sz="1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spcBef>
                          <a:spcPts val="600"/>
                        </a:spcBef>
                        <a:spcAft>
                          <a:spcPts val="0"/>
                        </a:spcAft>
                      </a:pPr>
                      <a:r>
                        <a:rPr lang="en-US" sz="1400" dirty="0">
                          <a:effectLst/>
                        </a:rPr>
                        <a:t>This document presents at a high level the components and systems that make up the One Washington solution and the connectivity between the components including Workday, Informatica, and legacy systems.</a:t>
                      </a:r>
                    </a:p>
                  </a:txBody>
                  <a:tcPr marL="68580" marR="68580" marT="0" marB="0"/>
                </a:tc>
                <a:extLst>
                  <a:ext uri="{0D108BD9-81ED-4DB2-BD59-A6C34878D82A}">
                    <a16:rowId xmlns:a16="http://schemas.microsoft.com/office/drawing/2014/main" val="142658660"/>
                  </a:ext>
                </a:extLst>
              </a:tr>
            </a:tbl>
          </a:graphicData>
        </a:graphic>
      </p:graphicFrame>
    </p:spTree>
    <p:extLst>
      <p:ext uri="{BB962C8B-B14F-4D97-AF65-F5344CB8AC3E}">
        <p14:creationId xmlns:p14="http://schemas.microsoft.com/office/powerpoint/2010/main" val="189924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DDF0-5449-4474-BD2E-F746D050DEA7}"/>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68555393-018E-4EBD-9F78-A87CFCDE5B2F}"/>
              </a:ext>
            </a:extLst>
          </p:cNvPr>
          <p:cNvSpPr>
            <a:spLocks noGrp="1"/>
          </p:cNvSpPr>
          <p:nvPr>
            <p:ph idx="1"/>
          </p:nvPr>
        </p:nvSpPr>
        <p:spPr/>
        <p:txBody>
          <a:bodyPr>
            <a:normAutofit/>
          </a:bodyPr>
          <a:lstStyle/>
          <a:p>
            <a:r>
              <a:rPr lang="en-US" sz="1400" dirty="0">
                <a:latin typeface="Franklin Gothic Book" panose="020B0503020102020204" pitchFamily="34" charset="0"/>
              </a:rPr>
              <a:t>This document provides a summary of One Washington technical documents for input to agencies’ planning for Phase 1A Technology Pool funding requests for remediating integrations. The documents themselves are embedded in each slide so you can easily access them. Each technical document plays a role in defining the scope of work, the technical detail, or the work schedule for the agency integration remediation efforts The graphic below depicts how the technical documents may be used to inform your estimation activities. We recommend reviewing these documents when working through your Technology Pool funding request application.</a:t>
            </a:r>
          </a:p>
        </p:txBody>
      </p:sp>
      <p:sp>
        <p:nvSpPr>
          <p:cNvPr id="5" name="Slide Number Placeholder 4">
            <a:extLst>
              <a:ext uri="{FF2B5EF4-FFF2-40B4-BE49-F238E27FC236}">
                <a16:creationId xmlns:a16="http://schemas.microsoft.com/office/drawing/2014/main" id="{92415E7A-A18A-4107-A903-9EDAECB975D6}"/>
              </a:ext>
            </a:extLst>
          </p:cNvPr>
          <p:cNvSpPr>
            <a:spLocks noGrp="1"/>
          </p:cNvSpPr>
          <p:nvPr>
            <p:ph type="sldNum" sz="quarter" idx="12"/>
          </p:nvPr>
        </p:nvSpPr>
        <p:spPr/>
        <p:txBody>
          <a:bodyPr/>
          <a:lstStyle/>
          <a:p>
            <a:fld id="{9051B2D6-D74F-42C3-8560-44F4995C9A8C}" type="slidenum">
              <a:rPr lang="en-US" smtClean="0"/>
              <a:t>2</a:t>
            </a:fld>
            <a:endParaRPr lang="en-US" dirty="0"/>
          </a:p>
        </p:txBody>
      </p:sp>
      <p:sp>
        <p:nvSpPr>
          <p:cNvPr id="50" name="Rectangle 49">
            <a:extLst>
              <a:ext uri="{FF2B5EF4-FFF2-40B4-BE49-F238E27FC236}">
                <a16:creationId xmlns:a16="http://schemas.microsoft.com/office/drawing/2014/main" id="{7033A48A-1005-40F0-8755-F3184DBF0B69}"/>
              </a:ext>
            </a:extLst>
          </p:cNvPr>
          <p:cNvSpPr/>
          <p:nvPr/>
        </p:nvSpPr>
        <p:spPr>
          <a:xfrm>
            <a:off x="838200" y="2457974"/>
            <a:ext cx="6876393" cy="42364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a:extLst>
              <a:ext uri="{FF2B5EF4-FFF2-40B4-BE49-F238E27FC236}">
                <a16:creationId xmlns:a16="http://schemas.microsoft.com/office/drawing/2014/main" id="{BD570B22-E00E-415B-96D8-47FD09B5C191}"/>
              </a:ext>
            </a:extLst>
          </p:cNvPr>
          <p:cNvCxnSpPr>
            <a:cxnSpLocks/>
          </p:cNvCxnSpPr>
          <p:nvPr/>
        </p:nvCxnSpPr>
        <p:spPr>
          <a:xfrm>
            <a:off x="4038077" y="4138383"/>
            <a:ext cx="18566" cy="246390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AutoShape 3">
            <a:extLst>
              <a:ext uri="{FF2B5EF4-FFF2-40B4-BE49-F238E27FC236}">
                <a16:creationId xmlns:a16="http://schemas.microsoft.com/office/drawing/2014/main" id="{EF34698F-647D-44E4-ABCE-2A8BC48F5A56}"/>
              </a:ext>
            </a:extLst>
          </p:cNvPr>
          <p:cNvSpPr>
            <a:spLocks noChangeArrowheads="1"/>
          </p:cNvSpPr>
          <p:nvPr/>
        </p:nvSpPr>
        <p:spPr bwMode="gray">
          <a:xfrm>
            <a:off x="1530776" y="3509654"/>
            <a:ext cx="1648206" cy="483964"/>
          </a:xfrm>
          <a:prstGeom prst="chevron">
            <a:avLst>
              <a:gd name="adj" fmla="val 34952"/>
            </a:avLst>
          </a:prstGeom>
          <a:solidFill>
            <a:srgbClr val="333D47"/>
          </a:solidFill>
          <a:ln w="12700" cap="rnd" algn="ctr">
            <a:noFill/>
            <a:miter lim="800000"/>
            <a:headEnd/>
            <a:tailEnd/>
          </a:ln>
        </p:spPr>
        <p:txBody>
          <a:bodyPr lIns="45720" tIns="88900" rIns="88900" bIns="88900" anchor="ctr" anchorCtr="0"/>
          <a:lstStyle/>
          <a:p>
            <a:pPr marL="0" marR="0" lvl="0" indent="0" defTabSz="914400" eaLnBrk="1" fontAlgn="auto" latinLnBrk="0" hangingPunct="1">
              <a:lnSpc>
                <a:spcPct val="106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Verdana"/>
              </a:rPr>
              <a:t>Scope the Work</a:t>
            </a:r>
          </a:p>
        </p:txBody>
      </p:sp>
      <p:sp>
        <p:nvSpPr>
          <p:cNvPr id="7" name="AutoShape 4">
            <a:extLst>
              <a:ext uri="{FF2B5EF4-FFF2-40B4-BE49-F238E27FC236}">
                <a16:creationId xmlns:a16="http://schemas.microsoft.com/office/drawing/2014/main" id="{528CD7C7-B654-41D5-AA5C-B04B9B72EC54}"/>
              </a:ext>
            </a:extLst>
          </p:cNvPr>
          <p:cNvSpPr>
            <a:spLocks noChangeArrowheads="1"/>
          </p:cNvSpPr>
          <p:nvPr/>
        </p:nvSpPr>
        <p:spPr bwMode="gray">
          <a:xfrm>
            <a:off x="3055156" y="3509654"/>
            <a:ext cx="2059015" cy="483964"/>
          </a:xfrm>
          <a:prstGeom prst="chevron">
            <a:avLst>
              <a:gd name="adj" fmla="val 34975"/>
            </a:avLst>
          </a:prstGeom>
          <a:solidFill>
            <a:srgbClr val="616161"/>
          </a:solidFill>
          <a:ln w="12700" cap="rnd" algn="ctr">
            <a:noFill/>
            <a:miter lim="800000"/>
            <a:headEnd/>
            <a:tailEnd/>
          </a:ln>
        </p:spPr>
        <p:txBody>
          <a:bodyPr lIns="45720" tIns="88900" rIns="88900" bIns="88900" anchor="ctr" anchorCtr="0"/>
          <a:lstStyle/>
          <a:p>
            <a:pPr marL="0" marR="0" lvl="0" indent="0" defTabSz="914400" eaLnBrk="1" fontAlgn="auto" latinLnBrk="0" hangingPunct="1">
              <a:lnSpc>
                <a:spcPct val="106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Verdana"/>
              </a:rPr>
              <a:t>Determine Technical Detail</a:t>
            </a:r>
          </a:p>
        </p:txBody>
      </p:sp>
      <p:sp>
        <p:nvSpPr>
          <p:cNvPr id="8" name="AutoShape 5">
            <a:extLst>
              <a:ext uri="{FF2B5EF4-FFF2-40B4-BE49-F238E27FC236}">
                <a16:creationId xmlns:a16="http://schemas.microsoft.com/office/drawing/2014/main" id="{D7338C46-28D7-4121-82CD-799F3AF2E4DD}"/>
              </a:ext>
            </a:extLst>
          </p:cNvPr>
          <p:cNvSpPr>
            <a:spLocks noChangeArrowheads="1"/>
          </p:cNvSpPr>
          <p:nvPr/>
        </p:nvSpPr>
        <p:spPr bwMode="gray">
          <a:xfrm>
            <a:off x="6334437" y="3509654"/>
            <a:ext cx="1297461" cy="483964"/>
          </a:xfrm>
          <a:prstGeom prst="chevron">
            <a:avLst>
              <a:gd name="adj" fmla="val 34975"/>
            </a:avLst>
          </a:prstGeom>
          <a:solidFill>
            <a:srgbClr val="1A818C"/>
          </a:solidFill>
          <a:ln w="12700" cap="rnd" algn="ctr">
            <a:noFill/>
            <a:miter lim="800000"/>
            <a:headEnd/>
            <a:tailEnd/>
          </a:ln>
        </p:spPr>
        <p:txBody>
          <a:bodyPr lIns="45720" tIns="88900" rIns="88900" bIns="88900" anchor="ctr" anchorCtr="0"/>
          <a:lstStyle/>
          <a:p>
            <a:pPr marL="0" marR="0" lvl="0" indent="0" defTabSz="914400" eaLnBrk="1" fontAlgn="auto" latinLnBrk="0" hangingPunct="1">
              <a:lnSpc>
                <a:spcPct val="106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Verdana"/>
              </a:rPr>
              <a:t>Estimate the Work</a:t>
            </a:r>
          </a:p>
        </p:txBody>
      </p:sp>
      <p:sp>
        <p:nvSpPr>
          <p:cNvPr id="9" name="AutoShape 5">
            <a:extLst>
              <a:ext uri="{FF2B5EF4-FFF2-40B4-BE49-F238E27FC236}">
                <a16:creationId xmlns:a16="http://schemas.microsoft.com/office/drawing/2014/main" id="{A2D6DD1E-7EBE-44FA-ADDE-A504982BDE3D}"/>
              </a:ext>
            </a:extLst>
          </p:cNvPr>
          <p:cNvSpPr>
            <a:spLocks noChangeArrowheads="1"/>
          </p:cNvSpPr>
          <p:nvPr/>
        </p:nvSpPr>
        <p:spPr bwMode="gray">
          <a:xfrm>
            <a:off x="5003640" y="3509654"/>
            <a:ext cx="1451606" cy="483964"/>
          </a:xfrm>
          <a:prstGeom prst="chevron">
            <a:avLst>
              <a:gd name="adj" fmla="val 34975"/>
            </a:avLst>
          </a:prstGeom>
          <a:solidFill>
            <a:srgbClr val="23B05E"/>
          </a:solidFill>
          <a:ln w="12700" cap="rnd" algn="ctr">
            <a:noFill/>
            <a:miter lim="800000"/>
            <a:headEnd/>
            <a:tailEnd/>
          </a:ln>
        </p:spPr>
        <p:txBody>
          <a:bodyPr lIns="45720" tIns="88900" rIns="88900" bIns="88900" anchor="ctr" anchorCtr="0"/>
          <a:lstStyle/>
          <a:p>
            <a:pPr marL="0" marR="0" lvl="0" indent="0" defTabSz="914400" eaLnBrk="1" fontAlgn="auto" latinLnBrk="0" hangingPunct="1">
              <a:lnSpc>
                <a:spcPct val="106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Verdana"/>
              </a:rPr>
              <a:t>Schedule the Work</a:t>
            </a:r>
          </a:p>
        </p:txBody>
      </p:sp>
      <p:sp>
        <p:nvSpPr>
          <p:cNvPr id="10" name="Rectangle 9">
            <a:extLst>
              <a:ext uri="{FF2B5EF4-FFF2-40B4-BE49-F238E27FC236}">
                <a16:creationId xmlns:a16="http://schemas.microsoft.com/office/drawing/2014/main" id="{CCC63178-3D80-4C4A-9D24-112462E76103}"/>
              </a:ext>
            </a:extLst>
          </p:cNvPr>
          <p:cNvSpPr/>
          <p:nvPr/>
        </p:nvSpPr>
        <p:spPr>
          <a:xfrm>
            <a:off x="1442364" y="6053646"/>
            <a:ext cx="951791" cy="548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900" b="1" dirty="0">
                <a:solidFill>
                  <a:schemeClr val="tx1"/>
                </a:solidFill>
                <a:latin typeface="Verdana" panose="020B0604030504040204" pitchFamily="34" charset="0"/>
                <a:ea typeface="Verdana" panose="020B0604030504040204" pitchFamily="34" charset="0"/>
              </a:rPr>
              <a:t>Solution</a:t>
            </a:r>
            <a:br>
              <a:rPr lang="en-US" sz="900" b="1" dirty="0">
                <a:solidFill>
                  <a:schemeClr val="tx1"/>
                </a:solidFill>
                <a:latin typeface="Verdana" panose="020B0604030504040204" pitchFamily="34" charset="0"/>
                <a:ea typeface="Verdana" panose="020B0604030504040204" pitchFamily="34" charset="0"/>
              </a:rPr>
            </a:br>
            <a:r>
              <a:rPr lang="en-US" sz="900" b="1" dirty="0">
                <a:solidFill>
                  <a:schemeClr val="tx1"/>
                </a:solidFill>
                <a:latin typeface="Verdana" panose="020B0604030504040204" pitchFamily="34" charset="0"/>
                <a:ea typeface="Verdana" panose="020B0604030504040204" pitchFamily="34" charset="0"/>
              </a:rPr>
              <a:t>Architecture </a:t>
            </a:r>
            <a:br>
              <a:rPr lang="en-US" sz="900" b="1" dirty="0">
                <a:solidFill>
                  <a:schemeClr val="tx1"/>
                </a:solidFill>
                <a:latin typeface="Verdana" panose="020B0604030504040204" pitchFamily="34" charset="0"/>
                <a:ea typeface="Verdana" panose="020B0604030504040204" pitchFamily="34" charset="0"/>
              </a:rPr>
            </a:br>
            <a:r>
              <a:rPr lang="en-US" sz="900" b="1" dirty="0">
                <a:solidFill>
                  <a:schemeClr val="tx1"/>
                </a:solidFill>
                <a:latin typeface="Verdana" panose="020B0604030504040204" pitchFamily="34" charset="0"/>
                <a:ea typeface="Verdana" panose="020B0604030504040204" pitchFamily="34" charset="0"/>
              </a:rPr>
              <a:t>(To Be</a:t>
            </a:r>
            <a:br>
              <a:rPr lang="en-US" sz="900" b="1" dirty="0">
                <a:solidFill>
                  <a:schemeClr val="tx1"/>
                </a:solidFill>
                <a:latin typeface="Verdana" panose="020B0604030504040204" pitchFamily="34" charset="0"/>
                <a:ea typeface="Verdana" panose="020B0604030504040204" pitchFamily="34" charset="0"/>
              </a:rPr>
            </a:br>
            <a:r>
              <a:rPr lang="en-US" sz="900" b="1" dirty="0">
                <a:solidFill>
                  <a:schemeClr val="tx1"/>
                </a:solidFill>
                <a:latin typeface="Verdana" panose="020B0604030504040204" pitchFamily="34" charset="0"/>
                <a:ea typeface="Verdana" panose="020B0604030504040204" pitchFamily="34" charset="0"/>
              </a:rPr>
              <a:t>Provided)</a:t>
            </a:r>
          </a:p>
        </p:txBody>
      </p:sp>
      <p:cxnSp>
        <p:nvCxnSpPr>
          <p:cNvPr id="11" name="Straight Arrow Connector 10">
            <a:extLst>
              <a:ext uri="{FF2B5EF4-FFF2-40B4-BE49-F238E27FC236}">
                <a16:creationId xmlns:a16="http://schemas.microsoft.com/office/drawing/2014/main" id="{604D5CB2-54B6-4D22-9F7F-9071A489CDC4}"/>
              </a:ext>
            </a:extLst>
          </p:cNvPr>
          <p:cNvCxnSpPr>
            <a:cxnSpLocks/>
            <a:stCxn id="10" idx="3"/>
            <a:endCxn id="12" idx="1"/>
          </p:cNvCxnSpPr>
          <p:nvPr/>
        </p:nvCxnSpPr>
        <p:spPr>
          <a:xfrm>
            <a:off x="2394155" y="6327966"/>
            <a:ext cx="67631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Pentagon 4">
            <a:extLst>
              <a:ext uri="{FF2B5EF4-FFF2-40B4-BE49-F238E27FC236}">
                <a16:creationId xmlns:a16="http://schemas.microsoft.com/office/drawing/2014/main" id="{E4019F09-DF05-44FA-869A-60BADBC43809}"/>
              </a:ext>
            </a:extLst>
          </p:cNvPr>
          <p:cNvSpPr/>
          <p:nvPr/>
        </p:nvSpPr>
        <p:spPr>
          <a:xfrm>
            <a:off x="3070471" y="6053646"/>
            <a:ext cx="1972346" cy="548640"/>
          </a:xfrm>
          <a:prstGeom prst="homePlate">
            <a:avLst/>
          </a:prstGeom>
          <a:solidFill>
            <a:srgbClr val="61616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88900" rIns="88900" bIns="88900" rtlCol="0" anchor="ctr"/>
          <a:lstStyle/>
          <a:p>
            <a:pPr lvl="0" defTabSz="914400">
              <a:lnSpc>
                <a:spcPct val="106000"/>
              </a:lnSpc>
              <a:defRPr/>
            </a:pPr>
            <a:r>
              <a:rPr lang="en-US" sz="1000" b="1" kern="0" dirty="0">
                <a:solidFill>
                  <a:schemeClr val="bg1"/>
                </a:solidFill>
                <a:latin typeface="Verdana"/>
              </a:rPr>
              <a:t>File Management/</a:t>
            </a:r>
            <a:br>
              <a:rPr lang="en-US" sz="1000" b="1" kern="0" dirty="0">
                <a:solidFill>
                  <a:schemeClr val="bg1"/>
                </a:solidFill>
                <a:latin typeface="Verdana"/>
              </a:rPr>
            </a:br>
            <a:r>
              <a:rPr lang="en-US" sz="1000" b="1" kern="0" dirty="0">
                <a:solidFill>
                  <a:schemeClr val="bg1"/>
                </a:solidFill>
                <a:latin typeface="Verdana"/>
              </a:rPr>
              <a:t>File Transfer Code</a:t>
            </a:r>
          </a:p>
        </p:txBody>
      </p:sp>
      <p:sp>
        <p:nvSpPr>
          <p:cNvPr id="13" name="Pentagon 4">
            <a:extLst>
              <a:ext uri="{FF2B5EF4-FFF2-40B4-BE49-F238E27FC236}">
                <a16:creationId xmlns:a16="http://schemas.microsoft.com/office/drawing/2014/main" id="{7F398E43-4B5E-4CBC-94C1-5E8D38D95117}"/>
              </a:ext>
            </a:extLst>
          </p:cNvPr>
          <p:cNvSpPr/>
          <p:nvPr/>
        </p:nvSpPr>
        <p:spPr>
          <a:xfrm>
            <a:off x="3070471" y="4771211"/>
            <a:ext cx="1972346" cy="548640"/>
          </a:xfrm>
          <a:prstGeom prst="homePlate">
            <a:avLst/>
          </a:prstGeom>
          <a:solidFill>
            <a:srgbClr val="61616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88900" rIns="88900" bIns="88900" rtlCol="0" anchor="ctr"/>
          <a:lstStyle/>
          <a:p>
            <a:pPr lvl="0" defTabSz="914400">
              <a:lnSpc>
                <a:spcPct val="106000"/>
              </a:lnSpc>
              <a:defRPr/>
            </a:pPr>
            <a:r>
              <a:rPr lang="en-US" sz="1000" b="1" kern="0" dirty="0">
                <a:solidFill>
                  <a:schemeClr val="bg1"/>
                </a:solidFill>
                <a:latin typeface="Verdana"/>
              </a:rPr>
              <a:t>Data Extract Changes</a:t>
            </a:r>
            <a:br>
              <a:rPr lang="en-US" sz="1000" b="1" kern="0" dirty="0">
                <a:solidFill>
                  <a:schemeClr val="bg1"/>
                </a:solidFill>
                <a:latin typeface="Verdana"/>
              </a:rPr>
            </a:br>
            <a:r>
              <a:rPr lang="en-US" sz="1000" b="1" kern="0" dirty="0">
                <a:solidFill>
                  <a:schemeClr val="bg1"/>
                </a:solidFill>
                <a:latin typeface="Verdana"/>
              </a:rPr>
              <a:t>(Inbound Interfaces)</a:t>
            </a:r>
          </a:p>
        </p:txBody>
      </p:sp>
      <p:sp>
        <p:nvSpPr>
          <p:cNvPr id="14" name="Pentagon 4">
            <a:extLst>
              <a:ext uri="{FF2B5EF4-FFF2-40B4-BE49-F238E27FC236}">
                <a16:creationId xmlns:a16="http://schemas.microsoft.com/office/drawing/2014/main" id="{00FE6DEE-A66F-486A-B697-154E92E43971}"/>
              </a:ext>
            </a:extLst>
          </p:cNvPr>
          <p:cNvSpPr/>
          <p:nvPr/>
        </p:nvSpPr>
        <p:spPr>
          <a:xfrm>
            <a:off x="3070471" y="5404039"/>
            <a:ext cx="1972346" cy="548640"/>
          </a:xfrm>
          <a:prstGeom prst="homePlate">
            <a:avLst/>
          </a:prstGeom>
          <a:solidFill>
            <a:srgbClr val="61616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88900" rIns="88900" bIns="88900" rtlCol="0" anchor="ctr"/>
          <a:lstStyle/>
          <a:p>
            <a:pPr lvl="0" defTabSz="914400">
              <a:lnSpc>
                <a:spcPct val="106000"/>
              </a:lnSpc>
              <a:defRPr/>
            </a:pPr>
            <a:r>
              <a:rPr lang="en-US" sz="1000" b="1" kern="0" dirty="0">
                <a:solidFill>
                  <a:schemeClr val="bg1"/>
                </a:solidFill>
                <a:latin typeface="Verdana"/>
              </a:rPr>
              <a:t>Data Load Changes</a:t>
            </a:r>
            <a:br>
              <a:rPr lang="en-US" sz="1000" b="1" kern="0" dirty="0">
                <a:solidFill>
                  <a:schemeClr val="bg1"/>
                </a:solidFill>
                <a:latin typeface="Verdana"/>
              </a:rPr>
            </a:br>
            <a:r>
              <a:rPr lang="en-US" sz="1000" b="1" kern="0" dirty="0">
                <a:solidFill>
                  <a:schemeClr val="bg1"/>
                </a:solidFill>
                <a:latin typeface="Verdana"/>
              </a:rPr>
              <a:t>(Inbound Interfaces)</a:t>
            </a:r>
          </a:p>
        </p:txBody>
      </p:sp>
      <p:sp>
        <p:nvSpPr>
          <p:cNvPr id="15" name="Pentagon 4">
            <a:extLst>
              <a:ext uri="{FF2B5EF4-FFF2-40B4-BE49-F238E27FC236}">
                <a16:creationId xmlns:a16="http://schemas.microsoft.com/office/drawing/2014/main" id="{38D8BD08-7E9E-44F8-B1AC-ECBC1EDF6E18}"/>
              </a:ext>
            </a:extLst>
          </p:cNvPr>
          <p:cNvSpPr/>
          <p:nvPr/>
        </p:nvSpPr>
        <p:spPr>
          <a:xfrm>
            <a:off x="3070471" y="4138383"/>
            <a:ext cx="1972346" cy="548640"/>
          </a:xfrm>
          <a:prstGeom prst="homePlate">
            <a:avLst/>
          </a:prstGeom>
          <a:solidFill>
            <a:srgbClr val="61616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88900" rIns="88900" bIns="88900" rtlCol="0" anchor="ctr"/>
          <a:lstStyle/>
          <a:p>
            <a:pPr lvl="0" defTabSz="914400">
              <a:lnSpc>
                <a:spcPct val="106000"/>
              </a:lnSpc>
              <a:defRPr/>
            </a:pPr>
            <a:r>
              <a:rPr lang="en-US" sz="1000" b="1" kern="0" dirty="0">
                <a:solidFill>
                  <a:schemeClr val="bg1"/>
                </a:solidFill>
                <a:latin typeface="Verdana"/>
              </a:rPr>
              <a:t>Integration Data</a:t>
            </a:r>
          </a:p>
        </p:txBody>
      </p:sp>
      <p:sp>
        <p:nvSpPr>
          <p:cNvPr id="16" name="Rectangle 15">
            <a:extLst>
              <a:ext uri="{FF2B5EF4-FFF2-40B4-BE49-F238E27FC236}">
                <a16:creationId xmlns:a16="http://schemas.microsoft.com/office/drawing/2014/main" id="{E708E160-9430-4184-AA3D-73B5DC3C2D1F}"/>
              </a:ext>
            </a:extLst>
          </p:cNvPr>
          <p:cNvSpPr/>
          <p:nvPr/>
        </p:nvSpPr>
        <p:spPr>
          <a:xfrm>
            <a:off x="1928443" y="2531695"/>
            <a:ext cx="953919" cy="695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Verdana" panose="020B0604030504040204" pitchFamily="34" charset="0"/>
                <a:ea typeface="Verdana" panose="020B0604030504040204" pitchFamily="34" charset="0"/>
              </a:rPr>
              <a:t>Legacy System Inventory</a:t>
            </a:r>
          </a:p>
        </p:txBody>
      </p:sp>
      <p:sp>
        <p:nvSpPr>
          <p:cNvPr id="19" name="Rectangle 18">
            <a:extLst>
              <a:ext uri="{FF2B5EF4-FFF2-40B4-BE49-F238E27FC236}">
                <a16:creationId xmlns:a16="http://schemas.microsoft.com/office/drawing/2014/main" id="{12914AE7-215E-4618-AD8C-1CFC16009DEE}"/>
              </a:ext>
            </a:extLst>
          </p:cNvPr>
          <p:cNvSpPr/>
          <p:nvPr/>
        </p:nvSpPr>
        <p:spPr>
          <a:xfrm>
            <a:off x="5186310" y="4272383"/>
            <a:ext cx="951791" cy="695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900" b="1" dirty="0">
                <a:solidFill>
                  <a:schemeClr val="tx1"/>
                </a:solidFill>
                <a:latin typeface="Verdana" panose="020B0604030504040204" pitchFamily="34" charset="0"/>
                <a:ea typeface="Verdana" panose="020B0604030504040204" pitchFamily="34" charset="0"/>
              </a:rPr>
              <a:t>Project</a:t>
            </a:r>
            <a:br>
              <a:rPr lang="en-US" sz="900" b="1" dirty="0">
                <a:solidFill>
                  <a:schemeClr val="tx1"/>
                </a:solidFill>
                <a:latin typeface="Verdana" panose="020B0604030504040204" pitchFamily="34" charset="0"/>
                <a:ea typeface="Verdana" panose="020B0604030504040204" pitchFamily="34" charset="0"/>
              </a:rPr>
            </a:br>
            <a:r>
              <a:rPr lang="en-US" sz="900" b="1" dirty="0">
                <a:solidFill>
                  <a:schemeClr val="tx1"/>
                </a:solidFill>
                <a:latin typeface="Verdana" panose="020B0604030504040204" pitchFamily="34" charset="0"/>
                <a:ea typeface="Verdana" panose="020B0604030504040204" pitchFamily="34" charset="0"/>
              </a:rPr>
              <a:t>Work Plan</a:t>
            </a:r>
          </a:p>
        </p:txBody>
      </p:sp>
      <p:cxnSp>
        <p:nvCxnSpPr>
          <p:cNvPr id="20" name="Straight Arrow Connector 19">
            <a:extLst>
              <a:ext uri="{FF2B5EF4-FFF2-40B4-BE49-F238E27FC236}">
                <a16:creationId xmlns:a16="http://schemas.microsoft.com/office/drawing/2014/main" id="{80D4C05A-6F45-4B51-A0FB-F460C84EC9A6}"/>
              </a:ext>
            </a:extLst>
          </p:cNvPr>
          <p:cNvCxnSpPr>
            <a:cxnSpLocks/>
            <a:stCxn id="19" idx="0"/>
          </p:cNvCxnSpPr>
          <p:nvPr/>
        </p:nvCxnSpPr>
        <p:spPr>
          <a:xfrm flipV="1">
            <a:off x="5662206" y="4007961"/>
            <a:ext cx="1" cy="2644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94D3DA6-76FC-4BBC-8C92-AE6C34F1EA94}"/>
              </a:ext>
            </a:extLst>
          </p:cNvPr>
          <p:cNvSpPr/>
          <p:nvPr/>
        </p:nvSpPr>
        <p:spPr>
          <a:xfrm>
            <a:off x="1455210" y="4373359"/>
            <a:ext cx="951791" cy="695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Verdana" panose="020B0604030504040204" pitchFamily="34" charset="0"/>
                <a:ea typeface="Verdana" panose="020B0604030504040204" pitchFamily="34" charset="0"/>
              </a:rPr>
              <a:t>Foundation Data Model Blueprint</a:t>
            </a:r>
          </a:p>
        </p:txBody>
      </p:sp>
      <p:cxnSp>
        <p:nvCxnSpPr>
          <p:cNvPr id="22" name="Connector: Elbow 21">
            <a:extLst>
              <a:ext uri="{FF2B5EF4-FFF2-40B4-BE49-F238E27FC236}">
                <a16:creationId xmlns:a16="http://schemas.microsoft.com/office/drawing/2014/main" id="{3F240745-A650-4382-B7B4-14811950E310}"/>
              </a:ext>
            </a:extLst>
          </p:cNvPr>
          <p:cNvCxnSpPr>
            <a:cxnSpLocks/>
            <a:stCxn id="21" idx="3"/>
            <a:endCxn id="15" idx="1"/>
          </p:cNvCxnSpPr>
          <p:nvPr/>
        </p:nvCxnSpPr>
        <p:spPr>
          <a:xfrm flipV="1">
            <a:off x="2407002" y="4412703"/>
            <a:ext cx="663469" cy="308430"/>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E4632B13-E469-48E1-8980-BB0E968C6904}"/>
              </a:ext>
            </a:extLst>
          </p:cNvPr>
          <p:cNvCxnSpPr>
            <a:cxnSpLocks/>
            <a:stCxn id="21" idx="3"/>
            <a:endCxn id="14" idx="1"/>
          </p:cNvCxnSpPr>
          <p:nvPr/>
        </p:nvCxnSpPr>
        <p:spPr>
          <a:xfrm>
            <a:off x="2407002" y="4721133"/>
            <a:ext cx="663469" cy="957226"/>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4716FBC0-7E09-448A-81BE-F748B590DF78}"/>
              </a:ext>
            </a:extLst>
          </p:cNvPr>
          <p:cNvCxnSpPr>
            <a:cxnSpLocks/>
            <a:stCxn id="21" idx="3"/>
            <a:endCxn id="13" idx="1"/>
          </p:cNvCxnSpPr>
          <p:nvPr/>
        </p:nvCxnSpPr>
        <p:spPr>
          <a:xfrm>
            <a:off x="2407002" y="4721133"/>
            <a:ext cx="663469" cy="3243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234AF45-5800-4E56-9598-695FFF11C34F}"/>
              </a:ext>
            </a:extLst>
          </p:cNvPr>
          <p:cNvSpPr/>
          <p:nvPr/>
        </p:nvSpPr>
        <p:spPr>
          <a:xfrm>
            <a:off x="2930046" y="2531695"/>
            <a:ext cx="953919" cy="695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Verdana" panose="020B0604030504040204" pitchFamily="34" charset="0"/>
                <a:ea typeface="Verdana" panose="020B0604030504040204" pitchFamily="34" charset="0"/>
              </a:rPr>
              <a:t>Business Process Analysis</a:t>
            </a:r>
          </a:p>
        </p:txBody>
      </p:sp>
      <p:cxnSp>
        <p:nvCxnSpPr>
          <p:cNvPr id="26" name="Connector: Elbow 25">
            <a:extLst>
              <a:ext uri="{FF2B5EF4-FFF2-40B4-BE49-F238E27FC236}">
                <a16:creationId xmlns:a16="http://schemas.microsoft.com/office/drawing/2014/main" id="{11961816-8B3A-4FE9-A7C4-F3048133BD83}"/>
              </a:ext>
            </a:extLst>
          </p:cNvPr>
          <p:cNvCxnSpPr>
            <a:cxnSpLocks/>
            <a:stCxn id="25" idx="2"/>
            <a:endCxn id="6" idx="0"/>
          </p:cNvCxnSpPr>
          <p:nvPr/>
        </p:nvCxnSpPr>
        <p:spPr>
          <a:xfrm rot="5400000">
            <a:off x="2697449" y="2800096"/>
            <a:ext cx="282411" cy="113670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87B0C76D-2F36-452D-86B0-3F52AD1650E3}"/>
              </a:ext>
            </a:extLst>
          </p:cNvPr>
          <p:cNvCxnSpPr>
            <a:cxnSpLocks/>
            <a:stCxn id="16" idx="2"/>
            <a:endCxn id="6" idx="0"/>
          </p:cNvCxnSpPr>
          <p:nvPr/>
        </p:nvCxnSpPr>
        <p:spPr>
          <a:xfrm rot="5400000">
            <a:off x="2196647" y="3300897"/>
            <a:ext cx="282411" cy="135102"/>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3C74A3A-AF56-482A-9D32-4FF232C4D580}"/>
              </a:ext>
            </a:extLst>
          </p:cNvPr>
          <p:cNvSpPr/>
          <p:nvPr/>
        </p:nvSpPr>
        <p:spPr>
          <a:xfrm>
            <a:off x="1455210" y="5138659"/>
            <a:ext cx="951791" cy="689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Verdana" panose="020B0604030504040204" pitchFamily="34" charset="0"/>
                <a:ea typeface="Verdana" panose="020B0604030504040204" pitchFamily="34" charset="0"/>
              </a:rPr>
              <a:t>Conversion</a:t>
            </a:r>
            <a:br>
              <a:rPr lang="en-US" sz="900" b="1" dirty="0">
                <a:solidFill>
                  <a:schemeClr val="tx1"/>
                </a:solidFill>
                <a:latin typeface="Verdana" panose="020B0604030504040204" pitchFamily="34" charset="0"/>
                <a:ea typeface="Verdana" panose="020B0604030504040204" pitchFamily="34" charset="0"/>
              </a:rPr>
            </a:br>
            <a:r>
              <a:rPr lang="en-US" sz="900" b="1" dirty="0">
                <a:solidFill>
                  <a:schemeClr val="tx1"/>
                </a:solidFill>
                <a:latin typeface="Verdana" panose="020B0604030504040204" pitchFamily="34" charset="0"/>
                <a:ea typeface="Verdana" panose="020B0604030504040204" pitchFamily="34" charset="0"/>
              </a:rPr>
              <a:t>Mapping/ Functional Crosswalks</a:t>
            </a:r>
          </a:p>
        </p:txBody>
      </p:sp>
      <p:cxnSp>
        <p:nvCxnSpPr>
          <p:cNvPr id="29" name="Connector: Elbow 28">
            <a:extLst>
              <a:ext uri="{FF2B5EF4-FFF2-40B4-BE49-F238E27FC236}">
                <a16:creationId xmlns:a16="http://schemas.microsoft.com/office/drawing/2014/main" id="{F1D785C5-8E72-41BC-B962-A71E6F46EDD5}"/>
              </a:ext>
            </a:extLst>
          </p:cNvPr>
          <p:cNvCxnSpPr>
            <a:cxnSpLocks/>
            <a:stCxn id="28" idx="3"/>
            <a:endCxn id="13" idx="1"/>
          </p:cNvCxnSpPr>
          <p:nvPr/>
        </p:nvCxnSpPr>
        <p:spPr>
          <a:xfrm flipV="1">
            <a:off x="2407002" y="5045531"/>
            <a:ext cx="663469" cy="437729"/>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A0319763-8006-42F4-BC25-600EABD341F7}"/>
              </a:ext>
            </a:extLst>
          </p:cNvPr>
          <p:cNvSpPr/>
          <p:nvPr/>
        </p:nvSpPr>
        <p:spPr>
          <a:xfrm>
            <a:off x="921351" y="2531695"/>
            <a:ext cx="953919" cy="6955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Verdana" panose="020B0604030504040204" pitchFamily="34" charset="0"/>
                <a:ea typeface="Verdana" panose="020B0604030504040204" pitchFamily="34" charset="0"/>
              </a:rPr>
              <a:t>Integration Approach</a:t>
            </a:r>
          </a:p>
        </p:txBody>
      </p:sp>
      <p:cxnSp>
        <p:nvCxnSpPr>
          <p:cNvPr id="33" name="Connector: Elbow 32">
            <a:extLst>
              <a:ext uri="{FF2B5EF4-FFF2-40B4-BE49-F238E27FC236}">
                <a16:creationId xmlns:a16="http://schemas.microsoft.com/office/drawing/2014/main" id="{24E0A0BB-CD6B-41E5-A36B-6B1E370A578C}"/>
              </a:ext>
            </a:extLst>
          </p:cNvPr>
          <p:cNvCxnSpPr>
            <a:cxnSpLocks/>
            <a:stCxn id="32" idx="2"/>
            <a:endCxn id="6" idx="0"/>
          </p:cNvCxnSpPr>
          <p:nvPr/>
        </p:nvCxnSpPr>
        <p:spPr>
          <a:xfrm rot="16200000" flipH="1">
            <a:off x="1693101" y="2932453"/>
            <a:ext cx="282411" cy="871990"/>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4638067-DB5C-4235-BE99-044C8352EBFE}"/>
              </a:ext>
            </a:extLst>
          </p:cNvPr>
          <p:cNvCxnSpPr>
            <a:cxnSpLocks/>
          </p:cNvCxnSpPr>
          <p:nvPr/>
        </p:nvCxnSpPr>
        <p:spPr>
          <a:xfrm flipV="1">
            <a:off x="4046306" y="4007960"/>
            <a:ext cx="2110" cy="1304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3A7033B5-F788-4BC9-92E2-1CFBA28E7B36}"/>
              </a:ext>
            </a:extLst>
          </p:cNvPr>
          <p:cNvSpPr/>
          <p:nvPr/>
        </p:nvSpPr>
        <p:spPr>
          <a:xfrm>
            <a:off x="7778289" y="2457975"/>
            <a:ext cx="3575512" cy="42364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rPr>
              <a:t>ADDITIONAL NOTES:</a:t>
            </a:r>
          </a:p>
          <a:p>
            <a:pPr marL="274320" indent="-182880">
              <a:buFont typeface="Arial" panose="020B0604020202020204" pitchFamily="34" charset="0"/>
              <a:buChar char="•"/>
            </a:pPr>
            <a:r>
              <a:rPr lang="en-US" sz="1300" dirty="0">
                <a:solidFill>
                  <a:schemeClr val="tx1"/>
                </a:solidFill>
              </a:rPr>
              <a:t>Documents on the following pages are in </a:t>
            </a:r>
            <a:r>
              <a:rPr lang="en-US" sz="1300" b="1" dirty="0">
                <a:solidFill>
                  <a:schemeClr val="tx1"/>
                </a:solidFill>
              </a:rPr>
              <a:t>order</a:t>
            </a:r>
            <a:r>
              <a:rPr lang="en-US" sz="1300" dirty="0">
                <a:solidFill>
                  <a:schemeClr val="tx1"/>
                </a:solidFill>
              </a:rPr>
              <a:t> of highest impact/ relevance.</a:t>
            </a:r>
          </a:p>
          <a:p>
            <a:pPr marL="274320" indent="-182880">
              <a:buFont typeface="Arial" panose="020B0604020202020204" pitchFamily="34" charset="0"/>
              <a:buChar char="•"/>
            </a:pPr>
            <a:r>
              <a:rPr lang="en-US" sz="1300" b="1" dirty="0">
                <a:solidFill>
                  <a:schemeClr val="accent3"/>
                </a:solidFill>
              </a:rPr>
              <a:t>Green text </a:t>
            </a:r>
            <a:r>
              <a:rPr lang="en-US" sz="1300" dirty="0">
                <a:solidFill>
                  <a:schemeClr val="tx1"/>
                </a:solidFill>
              </a:rPr>
              <a:t>signify things we think are important for agencies to consider.</a:t>
            </a:r>
          </a:p>
          <a:p>
            <a:pPr marL="274320" indent="-182880">
              <a:buFont typeface="Arial" panose="020B0604020202020204" pitchFamily="34" charset="0"/>
              <a:buChar char="•"/>
            </a:pPr>
            <a:r>
              <a:rPr lang="en-US" sz="1300" dirty="0">
                <a:solidFill>
                  <a:schemeClr val="tx1"/>
                </a:solidFill>
              </a:rPr>
              <a:t>Slides with a red “</a:t>
            </a:r>
            <a:r>
              <a:rPr lang="en-US" sz="1300" b="1" dirty="0">
                <a:solidFill>
                  <a:schemeClr val="tx1"/>
                </a:solidFill>
              </a:rPr>
              <a:t>DRAFT</a:t>
            </a:r>
            <a:r>
              <a:rPr lang="en-US" sz="1300" dirty="0">
                <a:solidFill>
                  <a:schemeClr val="tx1"/>
                </a:solidFill>
              </a:rPr>
              <a:t>” marking in the top left corner indicates that the document is a draft that is still in One Washington review. </a:t>
            </a:r>
          </a:p>
          <a:p>
            <a:pPr marL="274320" indent="-182880">
              <a:buFont typeface="Arial" panose="020B0604020202020204" pitchFamily="34" charset="0"/>
              <a:buChar char="•"/>
            </a:pPr>
            <a:r>
              <a:rPr lang="en-US" sz="1300" b="1" dirty="0">
                <a:solidFill>
                  <a:schemeClr val="tx1"/>
                </a:solidFill>
              </a:rPr>
              <a:t>We will provide new versions of this summary document </a:t>
            </a:r>
            <a:r>
              <a:rPr lang="en-US" sz="1300" dirty="0">
                <a:solidFill>
                  <a:schemeClr val="tx1"/>
                </a:solidFill>
              </a:rPr>
              <a:t>as the in-progress technical documents are finalized.</a:t>
            </a:r>
          </a:p>
          <a:p>
            <a:pPr marL="274320" indent="-182880">
              <a:buFont typeface="Arial" panose="020B0604020202020204" pitchFamily="34" charset="0"/>
              <a:buChar char="•"/>
            </a:pPr>
            <a:r>
              <a:rPr lang="en-US" sz="1300" dirty="0">
                <a:solidFill>
                  <a:schemeClr val="tx1"/>
                </a:solidFill>
              </a:rPr>
              <a:t>For </a:t>
            </a:r>
            <a:r>
              <a:rPr lang="en-US" sz="1300" b="1" dirty="0">
                <a:solidFill>
                  <a:schemeClr val="tx1"/>
                </a:solidFill>
              </a:rPr>
              <a:t>documents that are in progress</a:t>
            </a:r>
            <a:r>
              <a:rPr lang="en-US" sz="1300" dirty="0">
                <a:solidFill>
                  <a:schemeClr val="tx1"/>
                </a:solidFill>
              </a:rPr>
              <a:t>, we have included a list of those items with a description of the document and the date it should be available in the Appendix.</a:t>
            </a:r>
          </a:p>
          <a:p>
            <a:pPr marL="274320" indent="-182880">
              <a:buFont typeface="Arial" panose="020B0604020202020204" pitchFamily="34" charset="0"/>
              <a:buChar char="•"/>
            </a:pPr>
            <a:r>
              <a:rPr lang="en-US" sz="1300" dirty="0">
                <a:solidFill>
                  <a:schemeClr val="tx1"/>
                </a:solidFill>
              </a:rPr>
              <a:t>If you have any </a:t>
            </a:r>
            <a:r>
              <a:rPr lang="en-US" sz="1300" b="1" dirty="0">
                <a:solidFill>
                  <a:schemeClr val="tx1"/>
                </a:solidFill>
              </a:rPr>
              <a:t>questions</a:t>
            </a:r>
            <a:r>
              <a:rPr lang="en-US" sz="1300" dirty="0">
                <a:solidFill>
                  <a:schemeClr val="tx1"/>
                </a:solidFill>
              </a:rPr>
              <a:t> about this document or the documents referenced here, please reach out to </a:t>
            </a:r>
            <a:r>
              <a:rPr lang="en-US" sz="1300" dirty="0">
                <a:solidFill>
                  <a:schemeClr val="accent1"/>
                </a:solidFill>
                <a:hlinkClick r:id="rId3">
                  <a:extLst>
                    <a:ext uri="{A12FA001-AC4F-418D-AE19-62706E023703}">
                      <ahyp:hlinkClr xmlns:ahyp="http://schemas.microsoft.com/office/drawing/2018/hyperlinkcolor" val="tx"/>
                    </a:ext>
                  </a:extLst>
                </a:hlinkClick>
              </a:rPr>
              <a:t>onewa@ofm.wa.gov</a:t>
            </a:r>
            <a:r>
              <a:rPr lang="en-US" sz="1300" dirty="0">
                <a:solidFill>
                  <a:schemeClr val="accent1"/>
                </a:solidFill>
              </a:rPr>
              <a:t>; </a:t>
            </a:r>
            <a:r>
              <a:rPr lang="en-US" sz="1300" dirty="0">
                <a:solidFill>
                  <a:schemeClr val="tx1"/>
                </a:solidFill>
              </a:rPr>
              <a:t>Subject: Technical Documents </a:t>
            </a:r>
          </a:p>
        </p:txBody>
      </p:sp>
    </p:spTree>
    <p:extLst>
      <p:ext uri="{BB962C8B-B14F-4D97-AF65-F5344CB8AC3E}">
        <p14:creationId xmlns:p14="http://schemas.microsoft.com/office/powerpoint/2010/main" val="492483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618D0-7C3F-4BDA-89A9-426B4F082BB1}"/>
              </a:ext>
            </a:extLst>
          </p:cNvPr>
          <p:cNvSpPr>
            <a:spLocks noGrp="1"/>
          </p:cNvSpPr>
          <p:nvPr>
            <p:ph type="title"/>
          </p:nvPr>
        </p:nvSpPr>
        <p:spPr/>
        <p:txBody>
          <a:bodyPr/>
          <a:lstStyle/>
          <a:p>
            <a:r>
              <a:rPr lang="en-US" dirty="0"/>
              <a:t>Table of Contents</a:t>
            </a:r>
          </a:p>
        </p:txBody>
      </p:sp>
      <p:sp>
        <p:nvSpPr>
          <p:cNvPr id="4" name="Slide Number Placeholder 3">
            <a:extLst>
              <a:ext uri="{FF2B5EF4-FFF2-40B4-BE49-F238E27FC236}">
                <a16:creationId xmlns:a16="http://schemas.microsoft.com/office/drawing/2014/main" id="{C1520AE9-A866-452F-A8BB-DEB2C2E9A2C6}"/>
              </a:ext>
            </a:extLst>
          </p:cNvPr>
          <p:cNvSpPr>
            <a:spLocks noGrp="1"/>
          </p:cNvSpPr>
          <p:nvPr>
            <p:ph type="sldNum" sz="quarter" idx="12"/>
          </p:nvPr>
        </p:nvSpPr>
        <p:spPr/>
        <p:txBody>
          <a:bodyPr/>
          <a:lstStyle/>
          <a:p>
            <a:fld id="{9051B2D6-D74F-42C3-8560-44F4995C9A8C}" type="slidenum">
              <a:rPr lang="en-US" smtClean="0"/>
              <a:t>3</a:t>
            </a:fld>
            <a:endParaRPr lang="en-US" dirty="0"/>
          </a:p>
        </p:txBody>
      </p:sp>
      <p:graphicFrame>
        <p:nvGraphicFramePr>
          <p:cNvPr id="6" name="Group 3">
            <a:extLst>
              <a:ext uri="{FF2B5EF4-FFF2-40B4-BE49-F238E27FC236}">
                <a16:creationId xmlns:a16="http://schemas.microsoft.com/office/drawing/2014/main" id="{81F7EB94-E9D9-49DA-A3CB-656B61E1F852}"/>
              </a:ext>
            </a:extLst>
          </p:cNvPr>
          <p:cNvGraphicFramePr>
            <a:graphicFrameLocks noGrp="1"/>
          </p:cNvGraphicFramePr>
          <p:nvPr>
            <p:extLst>
              <p:ext uri="{D42A27DB-BD31-4B8C-83A1-F6EECF244321}">
                <p14:modId xmlns:p14="http://schemas.microsoft.com/office/powerpoint/2010/main" val="1679693046"/>
              </p:ext>
            </p:extLst>
          </p:nvPr>
        </p:nvGraphicFramePr>
        <p:xfrm>
          <a:off x="838200" y="1301523"/>
          <a:ext cx="10515600" cy="2523700"/>
        </p:xfrm>
        <a:graphic>
          <a:graphicData uri="http://schemas.openxmlformats.org/drawingml/2006/table">
            <a:tbl>
              <a:tblPr/>
              <a:tblGrid>
                <a:gridCol w="9410205">
                  <a:extLst>
                    <a:ext uri="{9D8B030D-6E8A-4147-A177-3AD203B41FA5}">
                      <a16:colId xmlns:a16="http://schemas.microsoft.com/office/drawing/2014/main" val="20000"/>
                    </a:ext>
                  </a:extLst>
                </a:gridCol>
                <a:gridCol w="1105395">
                  <a:extLst>
                    <a:ext uri="{9D8B030D-6E8A-4147-A177-3AD203B41FA5}">
                      <a16:colId xmlns:a16="http://schemas.microsoft.com/office/drawing/2014/main" val="20001"/>
                    </a:ext>
                  </a:extLst>
                </a:gridCol>
              </a:tblGrid>
              <a:tr h="0">
                <a:tc>
                  <a:txBody>
                    <a:bodyPr/>
                    <a:lstStyle/>
                    <a:p>
                      <a:pPr marL="109538" marR="0" lvl="0" indent="-55563"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sz="1600" b="0" i="0" u="none" strike="noStrike" kern="1200" cap="none" spc="100" normalizeH="0" baseline="0" dirty="0">
                          <a:ln>
                            <a:noFill/>
                          </a:ln>
                          <a:solidFill>
                            <a:schemeClr val="tx1"/>
                          </a:solidFill>
                          <a:effectLst/>
                          <a:latin typeface="Roboto" panose="02000000000000000000" pitchFamily="2" charset="0"/>
                          <a:ea typeface="Roboto" panose="02000000000000000000" pitchFamily="2" charset="0"/>
                          <a:cs typeface="Raavi" panose="020B0502040204020203" pitchFamily="34" charset="0"/>
                        </a:rPr>
                        <a:t>Integration Approach</a:t>
                      </a:r>
                    </a:p>
                  </a:txBody>
                  <a:tcPr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0" normalizeH="0" baseline="0" noProof="0" dirty="0">
                          <a:ln>
                            <a:noFill/>
                          </a:ln>
                          <a:solidFill>
                            <a:prstClr val="black"/>
                          </a:solidFill>
                          <a:effectLst/>
                          <a:uLnTx/>
                          <a:uFillTx/>
                          <a:latin typeface="Roboto" panose="02000000000000000000" pitchFamily="2" charset="0"/>
                          <a:ea typeface="Roboto" panose="02000000000000000000" pitchFamily="2" charset="0"/>
                          <a:cs typeface="Raavi" panose="020B0502040204020203" pitchFamily="34" charset="0"/>
                        </a:rPr>
                        <a:t>4</a:t>
                      </a:r>
                    </a:p>
                  </a:txBody>
                  <a:tcPr marL="0" marR="0" marT="53990" marB="53990"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78173735"/>
                  </a:ext>
                </a:extLst>
              </a:tr>
              <a:tr h="0">
                <a:tc>
                  <a:txBody>
                    <a:bodyPr/>
                    <a:lstStyle/>
                    <a:p>
                      <a:pPr marL="109538" marR="0" lvl="0" indent="-55563"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sz="1600" b="0" i="0" u="none" strike="noStrike" cap="none" spc="100" normalizeH="0" baseline="0" dirty="0">
                          <a:ln>
                            <a:noFill/>
                          </a:ln>
                          <a:solidFill>
                            <a:schemeClr val="tx1"/>
                          </a:solidFill>
                          <a:effectLst/>
                          <a:latin typeface="Roboto" panose="02000000000000000000" pitchFamily="2" charset="0"/>
                          <a:ea typeface="Roboto" panose="02000000000000000000" pitchFamily="2" charset="0"/>
                          <a:cs typeface="Raavi" panose="020B0502040204020203" pitchFamily="34" charset="0"/>
                        </a:rPr>
                        <a:t>Foundation Data Model (FDM) Blueprint</a:t>
                      </a:r>
                      <a:endParaRPr kumimoji="0" lang="en-US" sz="1600" b="0" i="0" u="none" strike="noStrike" kern="1200" cap="none" spc="100" normalizeH="0" baseline="0" dirty="0">
                        <a:ln>
                          <a:noFill/>
                        </a:ln>
                        <a:solidFill>
                          <a:schemeClr val="tx1"/>
                        </a:solidFill>
                        <a:effectLst/>
                        <a:latin typeface="Roboto" panose="02000000000000000000" pitchFamily="2" charset="0"/>
                        <a:ea typeface="Roboto" panose="02000000000000000000" pitchFamily="2" charset="0"/>
                        <a:cs typeface="Raavi" panose="020B0502040204020203" pitchFamily="34" charset="0"/>
                      </a:endParaRPr>
                    </a:p>
                  </a:txBody>
                  <a:tcPr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0" normalizeH="0" baseline="0" noProof="0" dirty="0">
                          <a:ln>
                            <a:noFill/>
                          </a:ln>
                          <a:solidFill>
                            <a:prstClr val="black"/>
                          </a:solidFill>
                          <a:effectLst/>
                          <a:uLnTx/>
                          <a:uFillTx/>
                          <a:latin typeface="Roboto" panose="02000000000000000000" pitchFamily="2" charset="0"/>
                          <a:ea typeface="Roboto" panose="02000000000000000000" pitchFamily="2" charset="0"/>
                          <a:cs typeface="Raavi" panose="020B0502040204020203" pitchFamily="34" charset="0"/>
                        </a:rPr>
                        <a:t>5</a:t>
                      </a:r>
                    </a:p>
                  </a:txBody>
                  <a:tcPr marL="0" marR="0" marT="53990" marB="53990"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72150729"/>
                  </a:ext>
                </a:extLst>
              </a:tr>
              <a:tr h="0">
                <a:tc>
                  <a:txBody>
                    <a:bodyPr/>
                    <a:lstStyle/>
                    <a:p>
                      <a:pPr marL="109538" marR="0" lvl="0" indent="-55563"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sz="1600" b="0" i="0" u="none" strike="noStrike" kern="1200" cap="none" spc="100" normalizeH="0" baseline="0" dirty="0">
                          <a:ln>
                            <a:noFill/>
                          </a:ln>
                          <a:solidFill>
                            <a:schemeClr val="tx1"/>
                          </a:solidFill>
                          <a:effectLst/>
                          <a:latin typeface="Roboto" panose="02000000000000000000" pitchFamily="2" charset="0"/>
                          <a:ea typeface="Roboto" panose="02000000000000000000" pitchFamily="2" charset="0"/>
                          <a:cs typeface="Raavi" panose="020B0502040204020203" pitchFamily="34" charset="0"/>
                        </a:rPr>
                        <a:t>Project Work Plan</a:t>
                      </a:r>
                    </a:p>
                  </a:txBody>
                  <a:tcPr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0" normalizeH="0" baseline="0" noProof="0" dirty="0">
                          <a:ln>
                            <a:noFill/>
                          </a:ln>
                          <a:solidFill>
                            <a:prstClr val="black"/>
                          </a:solidFill>
                          <a:effectLst/>
                          <a:uLnTx/>
                          <a:uFillTx/>
                          <a:latin typeface="Roboto" panose="02000000000000000000" pitchFamily="2" charset="0"/>
                          <a:ea typeface="Roboto" panose="02000000000000000000" pitchFamily="2" charset="0"/>
                          <a:cs typeface="Raavi" panose="020B0502040204020203" pitchFamily="34" charset="0"/>
                        </a:rPr>
                        <a:t>7</a:t>
                      </a:r>
                    </a:p>
                  </a:txBody>
                  <a:tcPr marL="0" marR="0" marT="53990" marB="53990"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61844479"/>
                  </a:ext>
                </a:extLst>
              </a:tr>
              <a:tr h="0">
                <a:tc>
                  <a:txBody>
                    <a:bodyPr/>
                    <a:lstStyle/>
                    <a:p>
                      <a:pPr marL="109538" marR="0" lvl="0" indent="-55563"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sz="1600" b="0" i="0" u="none" strike="noStrike" cap="none" spc="100" normalizeH="0" baseline="0" dirty="0">
                          <a:ln>
                            <a:noFill/>
                          </a:ln>
                          <a:solidFill>
                            <a:schemeClr val="tx1"/>
                          </a:solidFill>
                          <a:effectLst/>
                          <a:latin typeface="Roboto" panose="02000000000000000000" pitchFamily="2" charset="0"/>
                          <a:ea typeface="Roboto" panose="02000000000000000000" pitchFamily="2" charset="0"/>
                          <a:cs typeface="Raavi" panose="020B0502040204020203" pitchFamily="34" charset="0"/>
                        </a:rPr>
                        <a:t>Legacy System Inventory</a:t>
                      </a:r>
                    </a:p>
                  </a:txBody>
                  <a:tcPr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a:r>
                        <a:rPr lang="en-US" dirty="0"/>
                        <a:t>8</a:t>
                      </a:r>
                    </a:p>
                  </a:txBody>
                  <a:tcPr marL="0" marR="0" marT="53990" marB="53990"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89869337"/>
                  </a:ext>
                </a:extLst>
              </a:tr>
              <a:tr h="0">
                <a:tc>
                  <a:txBody>
                    <a:bodyPr/>
                    <a:lstStyle/>
                    <a:p>
                      <a:pPr marL="109538" marR="0" lvl="0" indent="-55563" algn="l" defTabSz="914400" rtl="0" eaLnBrk="1" fontAlgn="base" latinLnBrk="0" hangingPunct="1">
                        <a:lnSpc>
                          <a:spcPct val="106000"/>
                        </a:lnSpc>
                        <a:spcBef>
                          <a:spcPct val="0"/>
                        </a:spcBef>
                        <a:spcAft>
                          <a:spcPct val="0"/>
                        </a:spcAft>
                        <a:buClr>
                          <a:schemeClr val="tx1"/>
                        </a:buClr>
                        <a:buSzPct val="80000"/>
                        <a:buFont typeface="Wingdings" pitchFamily="2" charset="2"/>
                        <a:buNone/>
                        <a:tabLst>
                          <a:tab pos="3587750" algn="r"/>
                        </a:tabLst>
                        <a:defRPr/>
                      </a:pPr>
                      <a:r>
                        <a:rPr kumimoji="0" lang="en-US" sz="1600" b="0" i="0" u="none" strike="noStrike" cap="none" spc="100" normalizeH="0" baseline="0" dirty="0">
                          <a:ln>
                            <a:noFill/>
                          </a:ln>
                          <a:solidFill>
                            <a:schemeClr val="tx1"/>
                          </a:solidFill>
                          <a:effectLst/>
                          <a:latin typeface="Roboto" panose="02000000000000000000" pitchFamily="2" charset="0"/>
                          <a:ea typeface="Roboto" panose="02000000000000000000" pitchFamily="2" charset="0"/>
                          <a:cs typeface="Raavi" panose="020B0502040204020203" pitchFamily="34" charset="0"/>
                        </a:rPr>
                        <a:t>Business Process Analysis</a:t>
                      </a:r>
                    </a:p>
                  </a:txBody>
                  <a:tcPr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a:r>
                        <a:rPr lang="en-US" dirty="0"/>
                        <a:t>9</a:t>
                      </a:r>
                    </a:p>
                  </a:txBody>
                  <a:tcPr marL="0" marR="0" marT="53990" marB="53990"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49263040"/>
                  </a:ext>
                </a:extLst>
              </a:tr>
              <a:tr h="172240">
                <a:tc>
                  <a:txBody>
                    <a:bodyPr/>
                    <a:lstStyle/>
                    <a:p>
                      <a:pPr marL="109538" marR="0" lvl="0" indent="-55563" algn="l" defTabSz="914400" rtl="0" eaLnBrk="1" fontAlgn="base" latinLnBrk="0" hangingPunct="1">
                        <a:lnSpc>
                          <a:spcPct val="100000"/>
                        </a:lnSpc>
                        <a:spcBef>
                          <a:spcPts val="600"/>
                        </a:spcBef>
                        <a:spcAft>
                          <a:spcPts val="600"/>
                        </a:spcAft>
                        <a:buClr>
                          <a:schemeClr val="tx1"/>
                        </a:buClr>
                        <a:buSzPct val="80000"/>
                        <a:buFont typeface="Wingdings" pitchFamily="2" charset="2"/>
                        <a:buNone/>
                        <a:tabLst>
                          <a:tab pos="3587750" algn="r"/>
                        </a:tabLst>
                        <a:defRPr/>
                      </a:pPr>
                      <a:r>
                        <a:rPr kumimoji="0" lang="en-US" sz="1600" b="0" i="0" u="none" strike="noStrike" cap="none" spc="100" normalizeH="0" baseline="0" dirty="0">
                          <a:ln>
                            <a:noFill/>
                          </a:ln>
                          <a:solidFill>
                            <a:schemeClr val="tx1"/>
                          </a:solidFill>
                          <a:effectLst/>
                          <a:latin typeface="Roboto" panose="02000000000000000000" pitchFamily="2" charset="0"/>
                          <a:ea typeface="Roboto" panose="02000000000000000000" pitchFamily="2" charset="0"/>
                          <a:cs typeface="Raavi" panose="020B0502040204020203" pitchFamily="34" charset="0"/>
                        </a:rPr>
                        <a:t>Conversion Mapping and Functional Crosswalks</a:t>
                      </a:r>
                    </a:p>
                  </a:txBody>
                  <a:tcPr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100" normalizeH="0" baseline="0" noProof="0" dirty="0">
                          <a:ln>
                            <a:noFill/>
                          </a:ln>
                          <a:solidFill>
                            <a:schemeClr val="tx1"/>
                          </a:solidFill>
                          <a:effectLst/>
                          <a:latin typeface="Roboto" panose="02000000000000000000" pitchFamily="2" charset="0"/>
                          <a:ea typeface="Roboto" panose="02000000000000000000" pitchFamily="2" charset="0"/>
                          <a:cs typeface="Raavi" panose="020B0502040204020203" pitchFamily="34" charset="0"/>
                        </a:rPr>
                        <a:t>10</a:t>
                      </a:r>
                    </a:p>
                  </a:txBody>
                  <a:tcPr marL="0" marR="0" marT="53990" marB="53990"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917471"/>
                  </a:ext>
                </a:extLst>
              </a:tr>
              <a:tr h="172240">
                <a:tc>
                  <a:txBody>
                    <a:bodyPr/>
                    <a:lstStyle/>
                    <a:p>
                      <a:pPr marL="109538" marR="0" lvl="0" indent="-55563" algn="l" defTabSz="914400" rtl="0" eaLnBrk="1" fontAlgn="base" latinLnBrk="0" hangingPunct="1">
                        <a:lnSpc>
                          <a:spcPct val="100000"/>
                        </a:lnSpc>
                        <a:spcBef>
                          <a:spcPts val="600"/>
                        </a:spcBef>
                        <a:spcAft>
                          <a:spcPts val="600"/>
                        </a:spcAft>
                        <a:buClr>
                          <a:schemeClr val="tx1"/>
                        </a:buClr>
                        <a:buSzPct val="80000"/>
                        <a:buFont typeface="Wingdings" pitchFamily="2" charset="2"/>
                        <a:buNone/>
                        <a:tabLst>
                          <a:tab pos="3587750" algn="r"/>
                        </a:tabLst>
                        <a:defRPr/>
                      </a:pPr>
                      <a:r>
                        <a:rPr kumimoji="0" lang="en-US" sz="1600" b="0" i="0" u="none" strike="noStrike" cap="none" spc="100" normalizeH="0" baseline="0" dirty="0">
                          <a:ln>
                            <a:noFill/>
                          </a:ln>
                          <a:solidFill>
                            <a:schemeClr val="tx1"/>
                          </a:solidFill>
                          <a:effectLst/>
                          <a:latin typeface="Roboto" panose="02000000000000000000" pitchFamily="2" charset="0"/>
                          <a:ea typeface="Roboto" panose="02000000000000000000" pitchFamily="2" charset="0"/>
                          <a:cs typeface="Raavi" panose="020B0502040204020203" pitchFamily="34" charset="0"/>
                        </a:rPr>
                        <a:t>Appendix:  Forthcoming Technical Documents</a:t>
                      </a:r>
                    </a:p>
                  </a:txBody>
                  <a:tcPr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1600" b="0" i="0" u="none" strike="noStrike" kern="1200" cap="none" spc="100" normalizeH="0" baseline="0" noProof="0" dirty="0">
                          <a:ln>
                            <a:noFill/>
                          </a:ln>
                          <a:solidFill>
                            <a:schemeClr val="tx1"/>
                          </a:solidFill>
                          <a:effectLst/>
                          <a:latin typeface="Roboto" panose="02000000000000000000" pitchFamily="2" charset="0"/>
                          <a:ea typeface="Roboto" panose="02000000000000000000" pitchFamily="2" charset="0"/>
                          <a:cs typeface="Raavi" panose="020B0502040204020203" pitchFamily="34" charset="0"/>
                        </a:rPr>
                        <a:t>11</a:t>
                      </a:r>
                    </a:p>
                  </a:txBody>
                  <a:tcPr marL="0" marR="0" marT="53990" marB="53990" anchor="ctr" horzOverflow="overflow">
                    <a:lnL>
                      <a:noFill/>
                    </a:lnL>
                    <a:lnR>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9864496"/>
                  </a:ext>
                </a:extLst>
              </a:tr>
            </a:tbl>
          </a:graphicData>
        </a:graphic>
      </p:graphicFrame>
    </p:spTree>
    <p:extLst>
      <p:ext uri="{BB962C8B-B14F-4D97-AF65-F5344CB8AC3E}">
        <p14:creationId xmlns:p14="http://schemas.microsoft.com/office/powerpoint/2010/main" val="242590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D01B-3F8E-4D9E-812A-C59B4F8EB46F}"/>
              </a:ext>
            </a:extLst>
          </p:cNvPr>
          <p:cNvSpPr>
            <a:spLocks noGrp="1"/>
          </p:cNvSpPr>
          <p:nvPr>
            <p:ph type="title"/>
          </p:nvPr>
        </p:nvSpPr>
        <p:spPr/>
        <p:txBody>
          <a:bodyPr>
            <a:normAutofit/>
          </a:bodyPr>
          <a:lstStyle/>
          <a:p>
            <a:r>
              <a:rPr lang="en-US" dirty="0"/>
              <a:t>Integration Approach</a:t>
            </a:r>
          </a:p>
        </p:txBody>
      </p:sp>
      <p:sp>
        <p:nvSpPr>
          <p:cNvPr id="5" name="Text Placeholder 4">
            <a:extLst>
              <a:ext uri="{FF2B5EF4-FFF2-40B4-BE49-F238E27FC236}">
                <a16:creationId xmlns:a16="http://schemas.microsoft.com/office/drawing/2014/main" id="{9412D509-72D6-462E-BB75-9B4A4C9C6FBD}"/>
              </a:ext>
            </a:extLst>
          </p:cNvPr>
          <p:cNvSpPr>
            <a:spLocks noGrp="1"/>
          </p:cNvSpPr>
          <p:nvPr>
            <p:ph type="body" idx="1"/>
          </p:nvPr>
        </p:nvSpPr>
        <p:spPr>
          <a:xfrm>
            <a:off x="838200" y="1153296"/>
            <a:ext cx="10512424" cy="823912"/>
          </a:xfrm>
        </p:spPr>
        <p:txBody>
          <a:bodyPr>
            <a:normAutofit fontScale="70000" lnSpcReduction="20000"/>
          </a:bodyPr>
          <a:lstStyle/>
          <a:p>
            <a:pPr>
              <a:lnSpc>
                <a:spcPct val="110000"/>
              </a:lnSpc>
            </a:pPr>
            <a:r>
              <a:rPr lang="en-US" dirty="0"/>
              <a:t>The Integration Approach outlines the One Washington strategy for delivering integrations as part of the Phase 1A implementation. It provides guiding principles, framework, processes, tools and best practices as input to integration design and build decisions.</a:t>
            </a:r>
          </a:p>
        </p:txBody>
      </p:sp>
      <p:sp>
        <p:nvSpPr>
          <p:cNvPr id="6" name="Content Placeholder 5">
            <a:extLst>
              <a:ext uri="{FF2B5EF4-FFF2-40B4-BE49-F238E27FC236}">
                <a16:creationId xmlns:a16="http://schemas.microsoft.com/office/drawing/2014/main" id="{AB9B749B-1FAB-4978-BBF1-F5B7F1B62ED0}"/>
              </a:ext>
            </a:extLst>
          </p:cNvPr>
          <p:cNvSpPr>
            <a:spLocks noGrp="1"/>
          </p:cNvSpPr>
          <p:nvPr>
            <p:ph sz="half" idx="2"/>
          </p:nvPr>
        </p:nvSpPr>
        <p:spPr>
          <a:xfrm>
            <a:off x="839788" y="1977208"/>
            <a:ext cx="10512424" cy="4801806"/>
          </a:xfrm>
        </p:spPr>
        <p:txBody>
          <a:bodyPr>
            <a:noAutofit/>
          </a:bodyPr>
          <a:lstStyle/>
          <a:p>
            <a:pPr>
              <a:lnSpc>
                <a:spcPct val="100000"/>
              </a:lnSpc>
              <a:spcBef>
                <a:spcPts val="0"/>
              </a:spcBef>
              <a:spcAft>
                <a:spcPts val="600"/>
              </a:spcAft>
            </a:pPr>
            <a:r>
              <a:rPr lang="en-US" sz="1350" b="1" dirty="0"/>
              <a:t>Key Information</a:t>
            </a:r>
          </a:p>
          <a:p>
            <a:pPr>
              <a:lnSpc>
                <a:spcPct val="100000"/>
              </a:lnSpc>
              <a:spcBef>
                <a:spcPts val="0"/>
              </a:spcBef>
              <a:spcAft>
                <a:spcPts val="600"/>
              </a:spcAft>
            </a:pPr>
            <a:r>
              <a:rPr lang="en-US" sz="1350" dirty="0"/>
              <a:t>This Integration Approach provides a high-level understanding of how integration with Workday will work, that is, how the One Washington team will design, develop and test interfaces. </a:t>
            </a:r>
          </a:p>
          <a:p>
            <a:pPr>
              <a:lnSpc>
                <a:spcPct val="100000"/>
              </a:lnSpc>
              <a:spcBef>
                <a:spcPts val="0"/>
              </a:spcBef>
              <a:spcAft>
                <a:spcPts val="600"/>
              </a:spcAft>
            </a:pPr>
            <a:r>
              <a:rPr lang="en-US" sz="1350" b="1" dirty="0"/>
              <a:t>The document has eight sections:</a:t>
            </a:r>
            <a:endParaRPr lang="en-US" sz="1350" dirty="0"/>
          </a:p>
          <a:p>
            <a:pPr marL="182880" indent="-182880">
              <a:lnSpc>
                <a:spcPct val="100000"/>
              </a:lnSpc>
              <a:spcBef>
                <a:spcPts val="0"/>
              </a:spcBef>
              <a:spcAft>
                <a:spcPts val="600"/>
              </a:spcAft>
              <a:buFont typeface="Arial" panose="020B0604020202020204" pitchFamily="34" charset="0"/>
              <a:buAutoNum type="arabicPeriod"/>
            </a:pPr>
            <a:r>
              <a:rPr lang="en-US" sz="1350" i="1" dirty="0"/>
              <a:t>Introduction: </a:t>
            </a:r>
            <a:r>
              <a:rPr lang="en-US" sz="1350" dirty="0"/>
              <a:t>This section describes the guiding principles for integration, outlines the objectives, and relevant assumptions.</a:t>
            </a:r>
          </a:p>
          <a:p>
            <a:pPr marL="182880" indent="-182880">
              <a:lnSpc>
                <a:spcPct val="100000"/>
              </a:lnSpc>
              <a:spcBef>
                <a:spcPts val="0"/>
              </a:spcBef>
              <a:spcAft>
                <a:spcPts val="600"/>
              </a:spcAft>
              <a:buFont typeface="Arial" panose="020B0604020202020204" pitchFamily="34" charset="0"/>
              <a:buAutoNum type="arabicPeriod"/>
            </a:pPr>
            <a:r>
              <a:rPr lang="en-US" sz="1350" i="1" dirty="0"/>
              <a:t>Integration approach overview: </a:t>
            </a:r>
            <a:r>
              <a:rPr lang="en-US" sz="1350" dirty="0"/>
              <a:t>This section provides a high-level overview of the One Washington project plan and breaks down the relationship of integration activities from analyze to deploy and provide visuals on how integration development correlates with overall project activities</a:t>
            </a:r>
          </a:p>
          <a:p>
            <a:pPr marL="182880" indent="-182880">
              <a:lnSpc>
                <a:spcPct val="100000"/>
              </a:lnSpc>
              <a:spcBef>
                <a:spcPts val="0"/>
              </a:spcBef>
              <a:spcAft>
                <a:spcPts val="600"/>
              </a:spcAft>
              <a:buFont typeface="Arial" panose="020B0604020202020204" pitchFamily="34" charset="0"/>
              <a:buAutoNum type="arabicPeriod"/>
            </a:pPr>
            <a:r>
              <a:rPr lang="en-US" sz="1350" i="1" dirty="0">
                <a:solidFill>
                  <a:schemeClr val="accent3"/>
                </a:solidFill>
              </a:rPr>
              <a:t>Integration timelines: </a:t>
            </a:r>
            <a:r>
              <a:rPr lang="en-US" sz="1350" dirty="0">
                <a:solidFill>
                  <a:schemeClr val="accent3"/>
                </a:solidFill>
              </a:rPr>
              <a:t>Shows the full project plan as well as key milestones for integrations</a:t>
            </a:r>
          </a:p>
          <a:p>
            <a:pPr marL="182880" indent="-182880">
              <a:lnSpc>
                <a:spcPct val="100000"/>
              </a:lnSpc>
              <a:spcBef>
                <a:spcPts val="0"/>
              </a:spcBef>
              <a:spcAft>
                <a:spcPts val="600"/>
              </a:spcAft>
              <a:buFont typeface="Arial" panose="020B0604020202020204" pitchFamily="34" charset="0"/>
              <a:buAutoNum type="arabicPeriod"/>
            </a:pPr>
            <a:r>
              <a:rPr lang="en-US" sz="1350" i="1" dirty="0">
                <a:solidFill>
                  <a:schemeClr val="accent3"/>
                </a:solidFill>
              </a:rPr>
              <a:t>Integration architecture decision tree: </a:t>
            </a:r>
            <a:r>
              <a:rPr lang="en-US" sz="1350" dirty="0">
                <a:solidFill>
                  <a:schemeClr val="accent3"/>
                </a:solidFill>
              </a:rPr>
              <a:t>This section shows how integrations will be prioritized based on the complexity and estimated level of efforts.</a:t>
            </a:r>
            <a:endParaRPr lang="en-US" sz="1350" i="1" dirty="0">
              <a:solidFill>
                <a:schemeClr val="accent3"/>
              </a:solidFill>
            </a:endParaRPr>
          </a:p>
          <a:p>
            <a:pPr marL="182880" indent="-182880">
              <a:lnSpc>
                <a:spcPct val="100000"/>
              </a:lnSpc>
              <a:spcBef>
                <a:spcPts val="0"/>
              </a:spcBef>
              <a:spcAft>
                <a:spcPts val="600"/>
              </a:spcAft>
              <a:buFont typeface="Arial" panose="020B0604020202020204" pitchFamily="34" charset="0"/>
              <a:buAutoNum type="arabicPeriod"/>
            </a:pPr>
            <a:r>
              <a:rPr lang="en-US" sz="1350" i="1" dirty="0"/>
              <a:t>Integration methodology: </a:t>
            </a:r>
            <a:r>
              <a:rPr lang="en-US" sz="1350" dirty="0"/>
              <a:t>breaks down the integration process by phase (analyze, build, confirm, and deploy) describing the roles of participants, key activities and phase outputs.</a:t>
            </a:r>
          </a:p>
          <a:p>
            <a:pPr marL="182880" indent="-182880">
              <a:lnSpc>
                <a:spcPct val="100000"/>
              </a:lnSpc>
              <a:spcBef>
                <a:spcPts val="0"/>
              </a:spcBef>
              <a:spcAft>
                <a:spcPts val="600"/>
              </a:spcAft>
              <a:buFont typeface="Arial" panose="020B0604020202020204" pitchFamily="34" charset="0"/>
              <a:buAutoNum type="arabicPeriod"/>
            </a:pPr>
            <a:r>
              <a:rPr lang="en-US" sz="1350" i="1" dirty="0"/>
              <a:t>Roles and responsibilities: </a:t>
            </a:r>
            <a:r>
              <a:rPr lang="en-US" sz="1350" dirty="0"/>
              <a:t> Describes the roles and responsibilities for all individuals within the integration team.</a:t>
            </a:r>
            <a:endParaRPr lang="en-US" sz="1350" i="1" dirty="0"/>
          </a:p>
          <a:p>
            <a:pPr marL="182880" indent="-182880">
              <a:lnSpc>
                <a:spcPct val="100000"/>
              </a:lnSpc>
              <a:spcBef>
                <a:spcPts val="0"/>
              </a:spcBef>
              <a:spcAft>
                <a:spcPts val="600"/>
              </a:spcAft>
              <a:buFont typeface="Arial" panose="020B0604020202020204" pitchFamily="34" charset="0"/>
              <a:buAutoNum type="arabicPeriod"/>
            </a:pPr>
            <a:r>
              <a:rPr lang="en-US" sz="1350" i="1" dirty="0"/>
              <a:t>Technical and development standards: </a:t>
            </a:r>
            <a:r>
              <a:rPr lang="en-US" sz="1350" dirty="0"/>
              <a:t> This section describes the integrations standards documentation for naming conventions and security considerations that will be strictly adhered to and maintained by the integrations team. There are several document embedded in this section related to various standards and checklists. </a:t>
            </a:r>
          </a:p>
          <a:p>
            <a:pPr marL="182880" indent="-182880">
              <a:lnSpc>
                <a:spcPct val="100000"/>
              </a:lnSpc>
              <a:spcBef>
                <a:spcPts val="0"/>
              </a:spcBef>
              <a:spcAft>
                <a:spcPts val="600"/>
              </a:spcAft>
              <a:buFont typeface="Arial" panose="020B0604020202020204" pitchFamily="34" charset="0"/>
              <a:buAutoNum type="arabicPeriod"/>
            </a:pPr>
            <a:r>
              <a:rPr lang="en-US" sz="1350" i="1" dirty="0">
                <a:solidFill>
                  <a:schemeClr val="accent3"/>
                </a:solidFill>
              </a:rPr>
              <a:t>Design template and requirements: </a:t>
            </a:r>
            <a:r>
              <a:rPr lang="en-US" sz="1350" dirty="0">
                <a:solidFill>
                  <a:schemeClr val="accent3"/>
                </a:solidFill>
              </a:rPr>
              <a:t>This section includes the integration design document, integration test template, and the mapping document template.</a:t>
            </a:r>
          </a:p>
        </p:txBody>
      </p:sp>
      <p:sp>
        <p:nvSpPr>
          <p:cNvPr id="4" name="Slide Number Placeholder 3">
            <a:extLst>
              <a:ext uri="{FF2B5EF4-FFF2-40B4-BE49-F238E27FC236}">
                <a16:creationId xmlns:a16="http://schemas.microsoft.com/office/drawing/2014/main" id="{A29E30A2-44A2-4F8E-AD06-17AD7C658DF1}"/>
              </a:ext>
            </a:extLst>
          </p:cNvPr>
          <p:cNvSpPr>
            <a:spLocks noGrp="1"/>
          </p:cNvSpPr>
          <p:nvPr>
            <p:ph type="sldNum" sz="quarter" idx="12"/>
          </p:nvPr>
        </p:nvSpPr>
        <p:spPr/>
        <p:txBody>
          <a:bodyPr/>
          <a:lstStyle/>
          <a:p>
            <a:fld id="{9051B2D6-D74F-42C3-8560-44F4995C9A8C}" type="slidenum">
              <a:rPr lang="en-US" smtClean="0"/>
              <a:t>4</a:t>
            </a:fld>
            <a:endParaRPr lang="en-US" dirty="0"/>
          </a:p>
        </p:txBody>
      </p:sp>
      <p:graphicFrame>
        <p:nvGraphicFramePr>
          <p:cNvPr id="3" name="Object 2">
            <a:extLst>
              <a:ext uri="{FF2B5EF4-FFF2-40B4-BE49-F238E27FC236}">
                <a16:creationId xmlns:a16="http://schemas.microsoft.com/office/drawing/2014/main" id="{2C2F0DF8-4EAB-4773-87B1-6DB5844CB4BC}"/>
              </a:ext>
            </a:extLst>
          </p:cNvPr>
          <p:cNvGraphicFramePr>
            <a:graphicFrameLocks noChangeAspect="1"/>
          </p:cNvGraphicFramePr>
          <p:nvPr>
            <p:extLst>
              <p:ext uri="{D42A27DB-BD31-4B8C-83A1-F6EECF244321}">
                <p14:modId xmlns:p14="http://schemas.microsoft.com/office/powerpoint/2010/main" val="2691538732"/>
              </p:ext>
            </p:extLst>
          </p:nvPr>
        </p:nvGraphicFramePr>
        <p:xfrm>
          <a:off x="10702636" y="78986"/>
          <a:ext cx="649576" cy="831272"/>
        </p:xfrm>
        <a:graphic>
          <a:graphicData uri="http://schemas.openxmlformats.org/presentationml/2006/ole">
            <mc:AlternateContent xmlns:mc="http://schemas.openxmlformats.org/markup-compatibility/2006">
              <mc:Choice xmlns:v="urn:schemas-microsoft-com:vml" Requires="v">
                <p:oleObj spid="_x0000_s1032" name="Document" r:id="rId3" imgW="6334785" imgH="8105139" progId="Word.Document.12">
                  <p:embed/>
                </p:oleObj>
              </mc:Choice>
              <mc:Fallback>
                <p:oleObj name="Document" r:id="rId3" imgW="6334785" imgH="8105139" progId="Word.Document.12">
                  <p:embed/>
                  <p:pic>
                    <p:nvPicPr>
                      <p:cNvPr id="3" name="Object 2">
                        <a:extLst>
                          <a:ext uri="{FF2B5EF4-FFF2-40B4-BE49-F238E27FC236}">
                            <a16:creationId xmlns:a16="http://schemas.microsoft.com/office/drawing/2014/main" id="{2C2F0DF8-4EAB-4773-87B1-6DB5844CB4BC}"/>
                          </a:ext>
                        </a:extLst>
                      </p:cNvPr>
                      <p:cNvPicPr/>
                      <p:nvPr/>
                    </p:nvPicPr>
                    <p:blipFill>
                      <a:blip r:embed="rId4"/>
                      <a:stretch>
                        <a:fillRect/>
                      </a:stretch>
                    </p:blipFill>
                    <p:spPr>
                      <a:xfrm>
                        <a:off x="10702636" y="78986"/>
                        <a:ext cx="649576" cy="831272"/>
                      </a:xfrm>
                      <a:prstGeom prst="rect">
                        <a:avLst/>
                      </a:prstGeom>
                      <a:ln>
                        <a:solidFill>
                          <a:schemeClr val="accent1"/>
                        </a:solidFill>
                      </a:ln>
                    </p:spPr>
                  </p:pic>
                </p:oleObj>
              </mc:Fallback>
            </mc:AlternateContent>
          </a:graphicData>
        </a:graphic>
      </p:graphicFrame>
      <p:sp>
        <p:nvSpPr>
          <p:cNvPr id="8" name="Rectangle 7">
            <a:extLst>
              <a:ext uri="{FF2B5EF4-FFF2-40B4-BE49-F238E27FC236}">
                <a16:creationId xmlns:a16="http://schemas.microsoft.com/office/drawing/2014/main" id="{F66A18C1-747F-4831-B558-0B5CC522C86D}"/>
              </a:ext>
            </a:extLst>
          </p:cNvPr>
          <p:cNvSpPr/>
          <p:nvPr/>
        </p:nvSpPr>
        <p:spPr>
          <a:xfrm>
            <a:off x="9318665" y="56102"/>
            <a:ext cx="1283369" cy="877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Open the document:</a:t>
            </a:r>
          </a:p>
          <a:p>
            <a:pPr marL="228600" indent="-228600">
              <a:buAutoNum type="arabicPeriod"/>
            </a:pPr>
            <a:r>
              <a:rPr lang="en-US" sz="800" dirty="0"/>
              <a:t>Right-click the image to the right</a:t>
            </a:r>
          </a:p>
          <a:p>
            <a:pPr marL="228600" indent="-228600">
              <a:buAutoNum type="arabicPeriod"/>
            </a:pPr>
            <a:r>
              <a:rPr lang="en-US" sz="800" dirty="0"/>
              <a:t>Click “Presentation Object”</a:t>
            </a:r>
          </a:p>
          <a:p>
            <a:pPr marL="228600" indent="-228600">
              <a:buAutoNum type="arabicPeriod"/>
            </a:pPr>
            <a:r>
              <a:rPr lang="en-US" sz="800" dirty="0"/>
              <a:t>Click “Open”</a:t>
            </a:r>
          </a:p>
        </p:txBody>
      </p:sp>
    </p:spTree>
    <p:extLst>
      <p:ext uri="{BB962C8B-B14F-4D97-AF65-F5344CB8AC3E}">
        <p14:creationId xmlns:p14="http://schemas.microsoft.com/office/powerpoint/2010/main" val="132061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FD37-C3CE-4492-9F4F-A66B70033F38}"/>
              </a:ext>
            </a:extLst>
          </p:cNvPr>
          <p:cNvSpPr>
            <a:spLocks noGrp="1"/>
          </p:cNvSpPr>
          <p:nvPr>
            <p:ph type="title"/>
          </p:nvPr>
        </p:nvSpPr>
        <p:spPr/>
        <p:txBody>
          <a:bodyPr/>
          <a:lstStyle/>
          <a:p>
            <a:r>
              <a:rPr lang="en-US" dirty="0"/>
              <a:t>Foundation Data Model (FDM) Blueprint</a:t>
            </a:r>
          </a:p>
        </p:txBody>
      </p:sp>
      <p:sp>
        <p:nvSpPr>
          <p:cNvPr id="8" name="Text Placeholder 7">
            <a:extLst>
              <a:ext uri="{FF2B5EF4-FFF2-40B4-BE49-F238E27FC236}">
                <a16:creationId xmlns:a16="http://schemas.microsoft.com/office/drawing/2014/main" id="{C09C5D3F-66DD-412E-A021-EF514E308CD8}"/>
              </a:ext>
            </a:extLst>
          </p:cNvPr>
          <p:cNvSpPr>
            <a:spLocks noGrp="1"/>
          </p:cNvSpPr>
          <p:nvPr>
            <p:ph type="body" idx="1"/>
          </p:nvPr>
        </p:nvSpPr>
        <p:spPr>
          <a:xfrm>
            <a:off x="838200" y="1153296"/>
            <a:ext cx="10514012" cy="967334"/>
          </a:xfrm>
        </p:spPr>
        <p:txBody>
          <a:bodyPr>
            <a:normAutofit fontScale="62500" lnSpcReduction="20000"/>
          </a:bodyPr>
          <a:lstStyle/>
          <a:p>
            <a:pPr>
              <a:lnSpc>
                <a:spcPct val="110000"/>
              </a:lnSpc>
            </a:pPr>
            <a:r>
              <a:rPr lang="en-US" dirty="0"/>
              <a:t>This FDM Blueprint identifies the data dimensions that underlie the state’s financials and management reporting. It is a high-level mapping of business financial transaction data dimensions, with examples, that agency systems need to be aware of. The FDM Blueprint proposes naming conventions. Please note that the blueprint is a living document that will be updated throughout the project.</a:t>
            </a:r>
          </a:p>
        </p:txBody>
      </p:sp>
      <p:sp>
        <p:nvSpPr>
          <p:cNvPr id="9" name="Content Placeholder 8">
            <a:extLst>
              <a:ext uri="{FF2B5EF4-FFF2-40B4-BE49-F238E27FC236}">
                <a16:creationId xmlns:a16="http://schemas.microsoft.com/office/drawing/2014/main" id="{694504AE-4E07-410A-8535-88043ACDAD2C}"/>
              </a:ext>
            </a:extLst>
          </p:cNvPr>
          <p:cNvSpPr>
            <a:spLocks noGrp="1"/>
          </p:cNvSpPr>
          <p:nvPr>
            <p:ph sz="half" idx="2"/>
          </p:nvPr>
        </p:nvSpPr>
        <p:spPr>
          <a:xfrm>
            <a:off x="839788" y="2103668"/>
            <a:ext cx="10512424" cy="4434221"/>
          </a:xfrm>
        </p:spPr>
        <p:txBody>
          <a:bodyPr>
            <a:noAutofit/>
          </a:bodyPr>
          <a:lstStyle/>
          <a:p>
            <a:pPr>
              <a:lnSpc>
                <a:spcPct val="100000"/>
              </a:lnSpc>
              <a:spcBef>
                <a:spcPts val="0"/>
              </a:spcBef>
              <a:spcAft>
                <a:spcPts val="600"/>
              </a:spcAft>
            </a:pPr>
            <a:r>
              <a:rPr lang="en-US" sz="1400" b="1" dirty="0"/>
              <a:t>Key Information</a:t>
            </a:r>
          </a:p>
          <a:p>
            <a:pPr>
              <a:lnSpc>
                <a:spcPct val="100000"/>
              </a:lnSpc>
              <a:spcBef>
                <a:spcPts val="0"/>
              </a:spcBef>
              <a:spcAft>
                <a:spcPts val="600"/>
              </a:spcAft>
            </a:pPr>
            <a:r>
              <a:rPr lang="en-US" sz="1400" dirty="0"/>
              <a:t>The FDM is designed to answer the following questions for any business financial transaction:</a:t>
            </a:r>
          </a:p>
          <a:p>
            <a:pPr marL="182880" lvl="0" indent="-182880">
              <a:lnSpc>
                <a:spcPct val="100000"/>
              </a:lnSpc>
              <a:spcBef>
                <a:spcPts val="0"/>
              </a:spcBef>
              <a:spcAft>
                <a:spcPts val="600"/>
              </a:spcAft>
              <a:buFont typeface="Arial" panose="020B0604020202020204" pitchFamily="34" charset="0"/>
              <a:buChar char="•"/>
            </a:pPr>
            <a:r>
              <a:rPr lang="en-US" sz="1400" dirty="0"/>
              <a:t>Who is responsible for the transaction?</a:t>
            </a:r>
          </a:p>
          <a:p>
            <a:pPr marL="182880" lvl="0" indent="-182880">
              <a:lnSpc>
                <a:spcPct val="100000"/>
              </a:lnSpc>
              <a:spcBef>
                <a:spcPts val="0"/>
              </a:spcBef>
              <a:spcAft>
                <a:spcPts val="600"/>
              </a:spcAft>
              <a:buFont typeface="Arial" panose="020B0604020202020204" pitchFamily="34" charset="0"/>
              <a:buChar char="•"/>
            </a:pPr>
            <a:r>
              <a:rPr lang="en-US" sz="1400" dirty="0"/>
              <a:t>How is the transaction funded?</a:t>
            </a:r>
          </a:p>
          <a:p>
            <a:pPr marL="182880" lvl="0" indent="-182880">
              <a:lnSpc>
                <a:spcPct val="100000"/>
              </a:lnSpc>
              <a:spcBef>
                <a:spcPts val="0"/>
              </a:spcBef>
              <a:spcAft>
                <a:spcPts val="600"/>
              </a:spcAft>
              <a:buFont typeface="Arial" panose="020B0604020202020204" pitchFamily="34" charset="0"/>
              <a:buChar char="•"/>
            </a:pPr>
            <a:r>
              <a:rPr lang="en-US" sz="1400" dirty="0"/>
              <a:t>What was the money used for?</a:t>
            </a:r>
          </a:p>
          <a:p>
            <a:pPr marL="182880" lvl="0" indent="-182880">
              <a:lnSpc>
                <a:spcPct val="100000"/>
              </a:lnSpc>
              <a:spcBef>
                <a:spcPts val="0"/>
              </a:spcBef>
              <a:spcAft>
                <a:spcPts val="600"/>
              </a:spcAft>
              <a:buFont typeface="Arial" panose="020B0604020202020204" pitchFamily="34" charset="0"/>
              <a:buChar char="•"/>
            </a:pPr>
            <a:r>
              <a:rPr lang="en-US" sz="1400" dirty="0"/>
              <a:t>Why did we perform this transaction?</a:t>
            </a:r>
          </a:p>
          <a:p>
            <a:pPr>
              <a:lnSpc>
                <a:spcPct val="100000"/>
              </a:lnSpc>
              <a:spcAft>
                <a:spcPts val="600"/>
              </a:spcAft>
            </a:pPr>
            <a:r>
              <a:rPr lang="en-US" sz="1400" dirty="0"/>
              <a:t>The FDM Blueprint represents the FDM design at a point in time. The FDM will be established initially in Phase 1A while considering the effects of full phase roll-out of Phase </a:t>
            </a:r>
            <a:r>
              <a:rPr lang="en-US" sz="1400" dirty="0" err="1"/>
              <a:t>1b</a:t>
            </a:r>
            <a:r>
              <a:rPr lang="en-US" sz="1400" dirty="0"/>
              <a:t>, Phase 2, and Phase 3. The One Washington team will periodically refine it during the implementation to incorporate feedback on the data model as it is vetted with the user community.</a:t>
            </a:r>
            <a:endParaRPr lang="en-US" sz="1400" b="1" dirty="0"/>
          </a:p>
          <a:p>
            <a:pPr>
              <a:lnSpc>
                <a:spcPct val="100000"/>
              </a:lnSpc>
              <a:spcAft>
                <a:spcPts val="600"/>
              </a:spcAft>
            </a:pPr>
            <a:r>
              <a:rPr lang="en-US" sz="1400" b="1" dirty="0"/>
              <a:t>The document is broken into three main areas</a:t>
            </a:r>
          </a:p>
          <a:p>
            <a:pPr marL="228600" indent="-228600">
              <a:lnSpc>
                <a:spcPct val="100000"/>
              </a:lnSpc>
              <a:spcBef>
                <a:spcPts val="0"/>
              </a:spcBef>
              <a:spcAft>
                <a:spcPts val="600"/>
              </a:spcAft>
              <a:buAutoNum type="arabicPeriod"/>
            </a:pPr>
            <a:r>
              <a:rPr lang="en-US" sz="1400" i="1" dirty="0"/>
              <a:t>FDM Structure</a:t>
            </a:r>
            <a:r>
              <a:rPr lang="en-US" sz="1400" dirty="0"/>
              <a:t>: this section provide an inventory of “worktags” (keywords/dimensions similar to Chart of Accounts segments) that are assigned to transactions, and definitions to generate accounting journal entries in Workday. It also include information illustrating how the FDM functions.</a:t>
            </a:r>
          </a:p>
          <a:p>
            <a:pPr marL="228600" indent="-228600">
              <a:lnSpc>
                <a:spcPct val="100000"/>
              </a:lnSpc>
              <a:spcBef>
                <a:spcPts val="0"/>
              </a:spcBef>
              <a:spcAft>
                <a:spcPts val="600"/>
              </a:spcAft>
              <a:buAutoNum type="arabicPeriod"/>
            </a:pPr>
            <a:r>
              <a:rPr lang="en-US" sz="1400" i="1" dirty="0">
                <a:solidFill>
                  <a:schemeClr val="accent3"/>
                </a:solidFill>
              </a:rPr>
              <a:t>High-level mapping</a:t>
            </a:r>
            <a:r>
              <a:rPr lang="en-US" sz="1400" dirty="0">
                <a:solidFill>
                  <a:schemeClr val="accent3"/>
                </a:solidFill>
              </a:rPr>
              <a:t>: This section shows the initial mapping from the AFRS Chart of Accounts to Workday.</a:t>
            </a:r>
          </a:p>
          <a:p>
            <a:pPr marL="228600" indent="-228600">
              <a:lnSpc>
                <a:spcPct val="100000"/>
              </a:lnSpc>
              <a:spcBef>
                <a:spcPts val="0"/>
              </a:spcBef>
              <a:spcAft>
                <a:spcPts val="600"/>
              </a:spcAft>
              <a:buAutoNum type="arabicPeriod"/>
            </a:pPr>
            <a:r>
              <a:rPr lang="en-US" sz="1400" i="1" dirty="0"/>
              <a:t>Initial FDM governance: </a:t>
            </a:r>
            <a:r>
              <a:rPr lang="en-US" sz="1400" dirty="0"/>
              <a:t>This section describes the FDM governance process to request, route for approval, and enter/maintain the Workday data model along with considerations for designing and maintaining the Workday FDM.</a:t>
            </a:r>
          </a:p>
        </p:txBody>
      </p:sp>
      <p:sp>
        <p:nvSpPr>
          <p:cNvPr id="4" name="Slide Number Placeholder 3">
            <a:extLst>
              <a:ext uri="{FF2B5EF4-FFF2-40B4-BE49-F238E27FC236}">
                <a16:creationId xmlns:a16="http://schemas.microsoft.com/office/drawing/2014/main" id="{EFD5E845-C0F5-4F4C-86A9-0B773BF194CA}"/>
              </a:ext>
            </a:extLst>
          </p:cNvPr>
          <p:cNvSpPr>
            <a:spLocks noGrp="1"/>
          </p:cNvSpPr>
          <p:nvPr>
            <p:ph type="sldNum" sz="quarter" idx="12"/>
          </p:nvPr>
        </p:nvSpPr>
        <p:spPr/>
        <p:txBody>
          <a:bodyPr/>
          <a:lstStyle/>
          <a:p>
            <a:fld id="{9051B2D6-D74F-42C3-8560-44F4995C9A8C}" type="slidenum">
              <a:rPr lang="en-US" smtClean="0"/>
              <a:pPr/>
              <a:t>5</a:t>
            </a:fld>
            <a:endParaRPr lang="en-US" dirty="0"/>
          </a:p>
        </p:txBody>
      </p:sp>
      <p:graphicFrame>
        <p:nvGraphicFramePr>
          <p:cNvPr id="7" name="Object 6">
            <a:hlinkClick r:id="" action="ppaction://ole?verb=0"/>
            <a:extLst>
              <a:ext uri="{FF2B5EF4-FFF2-40B4-BE49-F238E27FC236}">
                <a16:creationId xmlns:a16="http://schemas.microsoft.com/office/drawing/2014/main" id="{F607ACD5-9B66-4FDB-861C-D492D5E41685}"/>
              </a:ext>
            </a:extLst>
          </p:cNvPr>
          <p:cNvGraphicFramePr>
            <a:graphicFrameLocks noChangeAspect="1"/>
          </p:cNvGraphicFramePr>
          <p:nvPr>
            <p:extLst>
              <p:ext uri="{D42A27DB-BD31-4B8C-83A1-F6EECF244321}">
                <p14:modId xmlns:p14="http://schemas.microsoft.com/office/powerpoint/2010/main" val="4164104509"/>
              </p:ext>
            </p:extLst>
          </p:nvPr>
        </p:nvGraphicFramePr>
        <p:xfrm>
          <a:off x="9765956" y="33218"/>
          <a:ext cx="1559182" cy="877040"/>
        </p:xfrm>
        <a:graphic>
          <a:graphicData uri="http://schemas.openxmlformats.org/presentationml/2006/ole">
            <mc:AlternateContent xmlns:mc="http://schemas.openxmlformats.org/markup-compatibility/2006">
              <mc:Choice xmlns:v="urn:schemas-microsoft-com:vml" Requires="v">
                <p:oleObj spid="_x0000_s2056" name="Presentation" r:id="rId4" imgW="6350040" imgH="3571920" progId="PowerPoint.Show.12">
                  <p:embed/>
                </p:oleObj>
              </mc:Choice>
              <mc:Fallback>
                <p:oleObj name="Presentation" r:id="rId4" imgW="6350040" imgH="3571920" progId="PowerPoint.Show.12">
                  <p:embed/>
                  <p:pic>
                    <p:nvPicPr>
                      <p:cNvPr id="7" name="Object 6">
                        <a:hlinkClick r:id="" action="ppaction://ole?verb=0"/>
                        <a:extLst>
                          <a:ext uri="{FF2B5EF4-FFF2-40B4-BE49-F238E27FC236}">
                            <a16:creationId xmlns:a16="http://schemas.microsoft.com/office/drawing/2014/main" id="{F607ACD5-9B66-4FDB-861C-D492D5E41685}"/>
                          </a:ext>
                        </a:extLst>
                      </p:cNvPr>
                      <p:cNvPicPr/>
                      <p:nvPr/>
                    </p:nvPicPr>
                    <p:blipFill>
                      <a:blip r:embed="rId5"/>
                      <a:stretch>
                        <a:fillRect/>
                      </a:stretch>
                    </p:blipFill>
                    <p:spPr>
                      <a:xfrm>
                        <a:off x="9765956" y="33218"/>
                        <a:ext cx="1559182" cy="877040"/>
                      </a:xfrm>
                      <a:prstGeom prst="rect">
                        <a:avLst/>
                      </a:prstGeom>
                      <a:ln>
                        <a:solidFill>
                          <a:schemeClr val="accent1"/>
                        </a:solidFill>
                      </a:ln>
                    </p:spPr>
                  </p:pic>
                </p:oleObj>
              </mc:Fallback>
            </mc:AlternateContent>
          </a:graphicData>
        </a:graphic>
      </p:graphicFrame>
      <p:sp>
        <p:nvSpPr>
          <p:cNvPr id="10" name="Rectangle 9">
            <a:extLst>
              <a:ext uri="{FF2B5EF4-FFF2-40B4-BE49-F238E27FC236}">
                <a16:creationId xmlns:a16="http://schemas.microsoft.com/office/drawing/2014/main" id="{576C7211-2774-4384-8C19-65298789014E}"/>
              </a:ext>
            </a:extLst>
          </p:cNvPr>
          <p:cNvSpPr/>
          <p:nvPr/>
        </p:nvSpPr>
        <p:spPr>
          <a:xfrm>
            <a:off x="8414776" y="33218"/>
            <a:ext cx="1283369" cy="877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Open the document:</a:t>
            </a:r>
          </a:p>
          <a:p>
            <a:pPr marL="228600" indent="-228600">
              <a:buAutoNum type="arabicPeriod"/>
            </a:pPr>
            <a:r>
              <a:rPr lang="en-US" sz="800" dirty="0"/>
              <a:t>Right-click the image to the right</a:t>
            </a:r>
          </a:p>
          <a:p>
            <a:pPr marL="228600" indent="-228600">
              <a:buAutoNum type="arabicPeriod"/>
            </a:pPr>
            <a:r>
              <a:rPr lang="en-US" sz="800" dirty="0"/>
              <a:t>Click “Presentation Object”</a:t>
            </a:r>
          </a:p>
          <a:p>
            <a:pPr marL="228600" indent="-228600">
              <a:buAutoNum type="arabicPeriod"/>
            </a:pPr>
            <a:r>
              <a:rPr lang="en-US" sz="800" dirty="0"/>
              <a:t>Click “Open”</a:t>
            </a:r>
          </a:p>
        </p:txBody>
      </p:sp>
    </p:spTree>
    <p:extLst>
      <p:ext uri="{BB962C8B-B14F-4D97-AF65-F5344CB8AC3E}">
        <p14:creationId xmlns:p14="http://schemas.microsoft.com/office/powerpoint/2010/main" val="1155642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1E3764D6-F4EE-4D13-B1D7-1AB74A9B4AEA}"/>
              </a:ext>
            </a:extLst>
          </p:cNvPr>
          <p:cNvCxnSpPr>
            <a:cxnSpLocks/>
          </p:cNvCxnSpPr>
          <p:nvPr/>
        </p:nvCxnSpPr>
        <p:spPr>
          <a:xfrm flipH="1">
            <a:off x="1741503" y="2452735"/>
            <a:ext cx="670" cy="216203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C76AE98-7CBD-4DEE-89D8-13675095BDAB}"/>
              </a:ext>
            </a:extLst>
          </p:cNvPr>
          <p:cNvSpPr>
            <a:spLocks noGrp="1"/>
          </p:cNvSpPr>
          <p:nvPr>
            <p:ph type="title"/>
          </p:nvPr>
        </p:nvSpPr>
        <p:spPr/>
        <p:txBody>
          <a:bodyPr/>
          <a:lstStyle/>
          <a:p>
            <a:r>
              <a:rPr lang="en-US" dirty="0"/>
              <a:t>Foundation Data Model (FDM) Blueprint (Continued)</a:t>
            </a:r>
          </a:p>
        </p:txBody>
      </p:sp>
      <p:sp>
        <p:nvSpPr>
          <p:cNvPr id="3" name="Text Placeholder 2">
            <a:extLst>
              <a:ext uri="{FF2B5EF4-FFF2-40B4-BE49-F238E27FC236}">
                <a16:creationId xmlns:a16="http://schemas.microsoft.com/office/drawing/2014/main" id="{6F5E93CB-9D13-41D2-8860-D1BEF1B01A93}"/>
              </a:ext>
            </a:extLst>
          </p:cNvPr>
          <p:cNvSpPr>
            <a:spLocks noGrp="1"/>
          </p:cNvSpPr>
          <p:nvPr>
            <p:ph type="body" idx="1"/>
          </p:nvPr>
        </p:nvSpPr>
        <p:spPr/>
        <p:txBody>
          <a:bodyPr>
            <a:normAutofit fontScale="92500" lnSpcReduction="10000"/>
          </a:bodyPr>
          <a:lstStyle/>
          <a:p>
            <a:pPr>
              <a:lnSpc>
                <a:spcPct val="100000"/>
              </a:lnSpc>
            </a:pPr>
            <a:r>
              <a:rPr lang="en-US" sz="1800" dirty="0"/>
              <a:t>There is a multi-step approach involved when transitioning from legacy systems to Workday data model architecture. The FDM team will continue to refine the new data model over the life of the One Washington implementation based on user input and prototyping activities.</a:t>
            </a:r>
          </a:p>
        </p:txBody>
      </p:sp>
      <p:sp>
        <p:nvSpPr>
          <p:cNvPr id="5" name="Slide Number Placeholder 4">
            <a:extLst>
              <a:ext uri="{FF2B5EF4-FFF2-40B4-BE49-F238E27FC236}">
                <a16:creationId xmlns:a16="http://schemas.microsoft.com/office/drawing/2014/main" id="{FB8D3E0A-B426-4CBB-BE9F-734FF79A7DDB}"/>
              </a:ext>
            </a:extLst>
          </p:cNvPr>
          <p:cNvSpPr>
            <a:spLocks noGrp="1"/>
          </p:cNvSpPr>
          <p:nvPr>
            <p:ph type="sldNum" sz="quarter" idx="12"/>
          </p:nvPr>
        </p:nvSpPr>
        <p:spPr/>
        <p:txBody>
          <a:bodyPr/>
          <a:lstStyle/>
          <a:p>
            <a:fld id="{9051B2D6-D74F-42C3-8560-44F4995C9A8C}" type="slidenum">
              <a:rPr lang="en-US" smtClean="0"/>
              <a:t>6</a:t>
            </a:fld>
            <a:endParaRPr lang="en-US" dirty="0"/>
          </a:p>
        </p:txBody>
      </p:sp>
      <p:sp>
        <p:nvSpPr>
          <p:cNvPr id="6" name="object 3">
            <a:extLst>
              <a:ext uri="{FF2B5EF4-FFF2-40B4-BE49-F238E27FC236}">
                <a16:creationId xmlns:a16="http://schemas.microsoft.com/office/drawing/2014/main" id="{3B0D2D9F-BD65-47DE-A56D-3BBA46EDF52F}"/>
              </a:ext>
            </a:extLst>
          </p:cNvPr>
          <p:cNvSpPr txBox="1"/>
          <p:nvPr/>
        </p:nvSpPr>
        <p:spPr>
          <a:xfrm>
            <a:off x="2998329" y="5285932"/>
            <a:ext cx="2011680" cy="1230464"/>
          </a:xfrm>
          <a:prstGeom prst="rect">
            <a:avLst/>
          </a:prstGeom>
        </p:spPr>
        <p:txBody>
          <a:bodyPr vert="horz" wrap="square" lIns="0" tIns="8254" rIns="0" bIns="0" rtlCol="0">
            <a:spAutoFit/>
          </a:bodyPr>
          <a:lstStyle/>
          <a:p>
            <a:pPr marL="233366" marR="5081" indent="-233366">
              <a:lnSpc>
                <a:spcPct val="103299"/>
              </a:lnSpc>
              <a:spcBef>
                <a:spcPts val="66"/>
              </a:spcBef>
              <a:buFont typeface="Wingdings"/>
              <a:buChar char=""/>
            </a:pPr>
            <a:r>
              <a:rPr lang="en-US" sz="1100" spc="5" dirty="0">
                <a:cs typeface="Segoe UI"/>
              </a:rPr>
              <a:t>Fine tune worktag values and purpose/definition based on prototyping activities</a:t>
            </a:r>
          </a:p>
          <a:p>
            <a:pPr marL="233366" marR="5081" indent="-233366">
              <a:lnSpc>
                <a:spcPct val="103299"/>
              </a:lnSpc>
              <a:spcBef>
                <a:spcPts val="66"/>
              </a:spcBef>
              <a:buFont typeface="Wingdings"/>
              <a:buChar char=""/>
            </a:pPr>
            <a:r>
              <a:rPr lang="en-US" sz="1100" spc="5" dirty="0">
                <a:cs typeface="Segoe UI"/>
              </a:rPr>
              <a:t>Continue mapping legacy COA structure to new FDM to meet reporting, integrations, and conversion requirements</a:t>
            </a:r>
          </a:p>
        </p:txBody>
      </p:sp>
      <p:sp>
        <p:nvSpPr>
          <p:cNvPr id="7" name="object 3">
            <a:extLst>
              <a:ext uri="{FF2B5EF4-FFF2-40B4-BE49-F238E27FC236}">
                <a16:creationId xmlns:a16="http://schemas.microsoft.com/office/drawing/2014/main" id="{A6A5FAC0-0AE0-4B9A-BBF5-7CE64C412815}"/>
              </a:ext>
            </a:extLst>
          </p:cNvPr>
          <p:cNvSpPr txBox="1"/>
          <p:nvPr/>
        </p:nvSpPr>
        <p:spPr>
          <a:xfrm>
            <a:off x="5231751" y="5285932"/>
            <a:ext cx="2011680" cy="1417631"/>
          </a:xfrm>
          <a:prstGeom prst="rect">
            <a:avLst/>
          </a:prstGeom>
        </p:spPr>
        <p:txBody>
          <a:bodyPr vert="horz" wrap="square" lIns="0" tIns="8254" rIns="0" bIns="0" rtlCol="0">
            <a:spAutoFit/>
          </a:bodyPr>
          <a:lstStyle/>
          <a:p>
            <a:pPr marL="233366" marR="5081" indent="-233366">
              <a:lnSpc>
                <a:spcPct val="103299"/>
              </a:lnSpc>
              <a:spcBef>
                <a:spcPts val="66"/>
              </a:spcBef>
              <a:buFont typeface="Wingdings"/>
              <a:buChar char=""/>
            </a:pPr>
            <a:r>
              <a:rPr lang="en-US" sz="1100" dirty="0">
                <a:cs typeface="Segoe UI"/>
              </a:rPr>
              <a:t>End users become familiar with FDM based on testing and OCM activities</a:t>
            </a:r>
          </a:p>
          <a:p>
            <a:pPr marL="233366" marR="5081" indent="-233366">
              <a:lnSpc>
                <a:spcPct val="103299"/>
              </a:lnSpc>
              <a:spcBef>
                <a:spcPts val="66"/>
              </a:spcBef>
              <a:buFont typeface="Wingdings"/>
              <a:buChar char=""/>
            </a:pPr>
            <a:r>
              <a:rPr lang="en-US" sz="1100" dirty="0">
                <a:cs typeface="Segoe UI"/>
              </a:rPr>
              <a:t>Continue mapping legacy COA structure to new FDM for new values added to legacy system(s) and testing results</a:t>
            </a:r>
          </a:p>
          <a:p>
            <a:pPr marL="233366" marR="5081" indent="-233366">
              <a:lnSpc>
                <a:spcPct val="103299"/>
              </a:lnSpc>
              <a:spcBef>
                <a:spcPts val="66"/>
              </a:spcBef>
              <a:buFont typeface="Wingdings"/>
              <a:buChar char=""/>
            </a:pPr>
            <a:endParaRPr sz="1100" dirty="0">
              <a:cs typeface="Segoe UI"/>
            </a:endParaRPr>
          </a:p>
        </p:txBody>
      </p:sp>
      <p:sp>
        <p:nvSpPr>
          <p:cNvPr id="8" name="object 3">
            <a:extLst>
              <a:ext uri="{FF2B5EF4-FFF2-40B4-BE49-F238E27FC236}">
                <a16:creationId xmlns:a16="http://schemas.microsoft.com/office/drawing/2014/main" id="{F79A1802-592E-409A-BEB5-B05C86A00D37}"/>
              </a:ext>
            </a:extLst>
          </p:cNvPr>
          <p:cNvSpPr txBox="1"/>
          <p:nvPr/>
        </p:nvSpPr>
        <p:spPr>
          <a:xfrm>
            <a:off x="7465173" y="5278494"/>
            <a:ext cx="3914827" cy="894603"/>
          </a:xfrm>
          <a:prstGeom prst="rect">
            <a:avLst/>
          </a:prstGeom>
        </p:spPr>
        <p:txBody>
          <a:bodyPr vert="horz" wrap="square" lIns="0" tIns="8254" rIns="0" bIns="0" rtlCol="0">
            <a:spAutoFit/>
          </a:bodyPr>
          <a:lstStyle/>
          <a:p>
            <a:pPr marL="233366" marR="5081" indent="-233366">
              <a:lnSpc>
                <a:spcPct val="103299"/>
              </a:lnSpc>
              <a:spcBef>
                <a:spcPts val="66"/>
              </a:spcBef>
              <a:buFont typeface="Wingdings"/>
              <a:buChar char=""/>
            </a:pPr>
            <a:r>
              <a:rPr lang="en-US" sz="1100" spc="5" dirty="0">
                <a:cs typeface="Segoe UI"/>
              </a:rPr>
              <a:t>End users continue becoming familiar with FDM based on OCM activities</a:t>
            </a:r>
          </a:p>
          <a:p>
            <a:pPr marL="233366" marR="5081" indent="-233366">
              <a:lnSpc>
                <a:spcPct val="103299"/>
              </a:lnSpc>
              <a:spcBef>
                <a:spcPts val="66"/>
              </a:spcBef>
              <a:buFont typeface="Wingdings"/>
              <a:buChar char=""/>
            </a:pPr>
            <a:r>
              <a:rPr lang="en-US" sz="1100" spc="5" dirty="0">
                <a:cs typeface="Segoe UI"/>
              </a:rPr>
              <a:t>FDM will be refined in each of the subsequent phases</a:t>
            </a:r>
          </a:p>
          <a:p>
            <a:pPr marL="233366" marR="5081" indent="-233366">
              <a:lnSpc>
                <a:spcPct val="103299"/>
              </a:lnSpc>
              <a:spcBef>
                <a:spcPts val="66"/>
              </a:spcBef>
              <a:buFont typeface="Wingdings"/>
              <a:buChar char=""/>
            </a:pPr>
            <a:r>
              <a:rPr lang="en-US" sz="1100" spc="5" dirty="0">
                <a:cs typeface="Segoe UI"/>
              </a:rPr>
              <a:t>Manage FDM changes after Phase 1A go-live based on governance structure</a:t>
            </a:r>
          </a:p>
        </p:txBody>
      </p:sp>
      <p:sp>
        <p:nvSpPr>
          <p:cNvPr id="9" name="Freeform 728">
            <a:extLst>
              <a:ext uri="{FF2B5EF4-FFF2-40B4-BE49-F238E27FC236}">
                <a16:creationId xmlns:a16="http://schemas.microsoft.com/office/drawing/2014/main" id="{85477DCD-AAE2-4D14-AF3F-342551852EEF}"/>
              </a:ext>
            </a:extLst>
          </p:cNvPr>
          <p:cNvSpPr>
            <a:spLocks noChangeAspect="1" noEditPoints="1"/>
          </p:cNvSpPr>
          <p:nvPr/>
        </p:nvSpPr>
        <p:spPr bwMode="auto">
          <a:xfrm>
            <a:off x="8242414" y="3179124"/>
            <a:ext cx="464775" cy="457200"/>
          </a:xfrm>
          <a:custGeom>
            <a:avLst/>
            <a:gdLst>
              <a:gd name="T0" fmla="*/ 256 w 288"/>
              <a:gd name="T1" fmla="*/ 32 h 288"/>
              <a:gd name="T2" fmla="*/ 245 w 288"/>
              <a:gd name="T3" fmla="*/ 0 h 288"/>
              <a:gd name="T4" fmla="*/ 235 w 288"/>
              <a:gd name="T5" fmla="*/ 39 h 288"/>
              <a:gd name="T6" fmla="*/ 139 w 288"/>
              <a:gd name="T7" fmla="*/ 11 h 288"/>
              <a:gd name="T8" fmla="*/ 44 w 288"/>
              <a:gd name="T9" fmla="*/ 251 h 288"/>
              <a:gd name="T10" fmla="*/ 24 w 288"/>
              <a:gd name="T11" fmla="*/ 285 h 288"/>
              <a:gd name="T12" fmla="*/ 40 w 288"/>
              <a:gd name="T13" fmla="*/ 285 h 288"/>
              <a:gd name="T14" fmla="*/ 139 w 288"/>
              <a:gd name="T15" fmla="*/ 288 h 288"/>
              <a:gd name="T16" fmla="*/ 238 w 288"/>
              <a:gd name="T17" fmla="*/ 285 h 288"/>
              <a:gd name="T18" fmla="*/ 253 w 288"/>
              <a:gd name="T19" fmla="*/ 285 h 288"/>
              <a:gd name="T20" fmla="*/ 233 w 288"/>
              <a:gd name="T21" fmla="*/ 251 h 288"/>
              <a:gd name="T22" fmla="*/ 244 w 288"/>
              <a:gd name="T23" fmla="*/ 60 h 288"/>
              <a:gd name="T24" fmla="*/ 277 w 288"/>
              <a:gd name="T25" fmla="*/ 54 h 288"/>
              <a:gd name="T26" fmla="*/ 277 w 288"/>
              <a:gd name="T27" fmla="*/ 32 h 288"/>
              <a:gd name="T28" fmla="*/ 139 w 288"/>
              <a:gd name="T29" fmla="*/ 267 h 288"/>
              <a:gd name="T30" fmla="*/ 139 w 288"/>
              <a:gd name="T31" fmla="*/ 32 h 288"/>
              <a:gd name="T32" fmla="*/ 199 w 288"/>
              <a:gd name="T33" fmla="*/ 75 h 288"/>
              <a:gd name="T34" fmla="*/ 43 w 288"/>
              <a:gd name="T35" fmla="*/ 150 h 288"/>
              <a:gd name="T36" fmla="*/ 235 w 288"/>
              <a:gd name="T37" fmla="*/ 150 h 288"/>
              <a:gd name="T38" fmla="*/ 229 w 288"/>
              <a:gd name="T39" fmla="*/ 75 h 288"/>
              <a:gd name="T40" fmla="*/ 213 w 288"/>
              <a:gd name="T41" fmla="*/ 150 h 288"/>
              <a:gd name="T42" fmla="*/ 64 w 288"/>
              <a:gd name="T43" fmla="*/ 150 h 288"/>
              <a:gd name="T44" fmla="*/ 183 w 288"/>
              <a:gd name="T45" fmla="*/ 90 h 288"/>
              <a:gd name="T46" fmla="*/ 139 w 288"/>
              <a:gd name="T47" fmla="*/ 96 h 288"/>
              <a:gd name="T48" fmla="*/ 139 w 288"/>
              <a:gd name="T49" fmla="*/ 203 h 288"/>
              <a:gd name="T50" fmla="*/ 183 w 288"/>
              <a:gd name="T51" fmla="*/ 120 h 288"/>
              <a:gd name="T52" fmla="*/ 213 w 288"/>
              <a:gd name="T53" fmla="*/ 150 h 288"/>
              <a:gd name="T54" fmla="*/ 139 w 288"/>
              <a:gd name="T55" fmla="*/ 182 h 288"/>
              <a:gd name="T56" fmla="*/ 139 w 288"/>
              <a:gd name="T57" fmla="*/ 118 h 288"/>
              <a:gd name="T58" fmla="*/ 131 w 288"/>
              <a:gd name="T59" fmla="*/ 142 h 288"/>
              <a:gd name="T60" fmla="*/ 139 w 288"/>
              <a:gd name="T61" fmla="*/ 160 h 288"/>
              <a:gd name="T62" fmla="*/ 167 w 288"/>
              <a:gd name="T63" fmla="*/ 13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288">
                <a:moveTo>
                  <a:pt x="277" y="32"/>
                </a:moveTo>
                <a:cubicBezTo>
                  <a:pt x="256" y="32"/>
                  <a:pt x="256" y="32"/>
                  <a:pt x="256" y="32"/>
                </a:cubicBezTo>
                <a:cubicBezTo>
                  <a:pt x="256" y="11"/>
                  <a:pt x="256" y="11"/>
                  <a:pt x="256" y="11"/>
                </a:cubicBezTo>
                <a:cubicBezTo>
                  <a:pt x="256" y="5"/>
                  <a:pt x="251" y="0"/>
                  <a:pt x="245" y="0"/>
                </a:cubicBezTo>
                <a:cubicBezTo>
                  <a:pt x="239" y="0"/>
                  <a:pt x="235" y="5"/>
                  <a:pt x="235" y="11"/>
                </a:cubicBezTo>
                <a:cubicBezTo>
                  <a:pt x="235" y="39"/>
                  <a:pt x="235" y="39"/>
                  <a:pt x="235" y="39"/>
                </a:cubicBezTo>
                <a:cubicBezTo>
                  <a:pt x="229" y="44"/>
                  <a:pt x="229" y="44"/>
                  <a:pt x="229" y="44"/>
                </a:cubicBezTo>
                <a:cubicBezTo>
                  <a:pt x="205" y="24"/>
                  <a:pt x="173" y="11"/>
                  <a:pt x="139" y="11"/>
                </a:cubicBezTo>
                <a:cubicBezTo>
                  <a:pt x="62" y="11"/>
                  <a:pt x="0" y="73"/>
                  <a:pt x="0" y="150"/>
                </a:cubicBezTo>
                <a:cubicBezTo>
                  <a:pt x="0" y="189"/>
                  <a:pt x="17" y="225"/>
                  <a:pt x="44" y="251"/>
                </a:cubicBezTo>
                <a:cubicBezTo>
                  <a:pt x="24" y="270"/>
                  <a:pt x="24" y="270"/>
                  <a:pt x="24" y="270"/>
                </a:cubicBezTo>
                <a:cubicBezTo>
                  <a:pt x="20" y="274"/>
                  <a:pt x="20" y="281"/>
                  <a:pt x="24" y="285"/>
                </a:cubicBezTo>
                <a:cubicBezTo>
                  <a:pt x="27" y="287"/>
                  <a:pt x="29" y="288"/>
                  <a:pt x="32" y="288"/>
                </a:cubicBezTo>
                <a:cubicBezTo>
                  <a:pt x="35" y="288"/>
                  <a:pt x="37" y="287"/>
                  <a:pt x="40" y="285"/>
                </a:cubicBezTo>
                <a:cubicBezTo>
                  <a:pt x="61" y="264"/>
                  <a:pt x="61" y="264"/>
                  <a:pt x="61" y="264"/>
                </a:cubicBezTo>
                <a:cubicBezTo>
                  <a:pt x="83" y="279"/>
                  <a:pt x="110" y="288"/>
                  <a:pt x="139" y="288"/>
                </a:cubicBezTo>
                <a:cubicBezTo>
                  <a:pt x="168" y="288"/>
                  <a:pt x="194" y="279"/>
                  <a:pt x="217" y="264"/>
                </a:cubicBezTo>
                <a:cubicBezTo>
                  <a:pt x="238" y="285"/>
                  <a:pt x="238" y="285"/>
                  <a:pt x="238" y="285"/>
                </a:cubicBezTo>
                <a:cubicBezTo>
                  <a:pt x="240" y="287"/>
                  <a:pt x="243" y="288"/>
                  <a:pt x="245" y="288"/>
                </a:cubicBezTo>
                <a:cubicBezTo>
                  <a:pt x="248" y="288"/>
                  <a:pt x="251" y="287"/>
                  <a:pt x="253" y="285"/>
                </a:cubicBezTo>
                <a:cubicBezTo>
                  <a:pt x="257" y="281"/>
                  <a:pt x="257" y="274"/>
                  <a:pt x="253" y="270"/>
                </a:cubicBezTo>
                <a:cubicBezTo>
                  <a:pt x="233" y="251"/>
                  <a:pt x="233" y="251"/>
                  <a:pt x="233" y="251"/>
                </a:cubicBezTo>
                <a:cubicBezTo>
                  <a:pt x="260" y="225"/>
                  <a:pt x="277" y="189"/>
                  <a:pt x="277" y="150"/>
                </a:cubicBezTo>
                <a:cubicBezTo>
                  <a:pt x="277" y="115"/>
                  <a:pt x="265" y="84"/>
                  <a:pt x="244" y="60"/>
                </a:cubicBezTo>
                <a:cubicBezTo>
                  <a:pt x="250" y="54"/>
                  <a:pt x="250" y="54"/>
                  <a:pt x="250" y="54"/>
                </a:cubicBezTo>
                <a:cubicBezTo>
                  <a:pt x="277" y="54"/>
                  <a:pt x="277" y="54"/>
                  <a:pt x="277" y="54"/>
                </a:cubicBezTo>
                <a:cubicBezTo>
                  <a:pt x="283" y="54"/>
                  <a:pt x="288" y="49"/>
                  <a:pt x="288" y="43"/>
                </a:cubicBezTo>
                <a:cubicBezTo>
                  <a:pt x="288" y="37"/>
                  <a:pt x="283" y="32"/>
                  <a:pt x="277" y="32"/>
                </a:cubicBezTo>
                <a:close/>
                <a:moveTo>
                  <a:pt x="256" y="150"/>
                </a:moveTo>
                <a:cubicBezTo>
                  <a:pt x="256" y="214"/>
                  <a:pt x="203" y="267"/>
                  <a:pt x="139" y="267"/>
                </a:cubicBezTo>
                <a:cubicBezTo>
                  <a:pt x="74" y="267"/>
                  <a:pt x="21" y="214"/>
                  <a:pt x="21" y="150"/>
                </a:cubicBezTo>
                <a:cubicBezTo>
                  <a:pt x="21" y="85"/>
                  <a:pt x="74" y="32"/>
                  <a:pt x="139" y="32"/>
                </a:cubicBezTo>
                <a:cubicBezTo>
                  <a:pt x="167" y="32"/>
                  <a:pt x="193" y="43"/>
                  <a:pt x="214" y="60"/>
                </a:cubicBezTo>
                <a:cubicBezTo>
                  <a:pt x="199" y="75"/>
                  <a:pt x="199" y="75"/>
                  <a:pt x="199" y="75"/>
                </a:cubicBezTo>
                <a:cubicBezTo>
                  <a:pt x="182" y="62"/>
                  <a:pt x="161" y="54"/>
                  <a:pt x="139" y="54"/>
                </a:cubicBezTo>
                <a:cubicBezTo>
                  <a:pt x="86" y="54"/>
                  <a:pt x="43" y="97"/>
                  <a:pt x="43" y="150"/>
                </a:cubicBezTo>
                <a:cubicBezTo>
                  <a:pt x="43" y="203"/>
                  <a:pt x="86" y="246"/>
                  <a:pt x="139" y="246"/>
                </a:cubicBezTo>
                <a:cubicBezTo>
                  <a:pt x="192" y="246"/>
                  <a:pt x="235" y="203"/>
                  <a:pt x="235" y="150"/>
                </a:cubicBezTo>
                <a:cubicBezTo>
                  <a:pt x="235" y="127"/>
                  <a:pt x="227" y="106"/>
                  <a:pt x="214" y="90"/>
                </a:cubicBezTo>
                <a:cubicBezTo>
                  <a:pt x="229" y="75"/>
                  <a:pt x="229" y="75"/>
                  <a:pt x="229" y="75"/>
                </a:cubicBezTo>
                <a:cubicBezTo>
                  <a:pt x="246" y="95"/>
                  <a:pt x="256" y="121"/>
                  <a:pt x="256" y="150"/>
                </a:cubicBezTo>
                <a:close/>
                <a:moveTo>
                  <a:pt x="213" y="150"/>
                </a:moveTo>
                <a:cubicBezTo>
                  <a:pt x="213" y="191"/>
                  <a:pt x="180" y="224"/>
                  <a:pt x="139" y="224"/>
                </a:cubicBezTo>
                <a:cubicBezTo>
                  <a:pt x="97" y="224"/>
                  <a:pt x="64" y="191"/>
                  <a:pt x="64" y="150"/>
                </a:cubicBezTo>
                <a:cubicBezTo>
                  <a:pt x="64" y="108"/>
                  <a:pt x="97" y="75"/>
                  <a:pt x="139" y="75"/>
                </a:cubicBezTo>
                <a:cubicBezTo>
                  <a:pt x="155" y="75"/>
                  <a:pt x="171" y="81"/>
                  <a:pt x="183" y="90"/>
                </a:cubicBezTo>
                <a:cubicBezTo>
                  <a:pt x="168" y="105"/>
                  <a:pt x="168" y="105"/>
                  <a:pt x="168" y="105"/>
                </a:cubicBezTo>
                <a:cubicBezTo>
                  <a:pt x="160" y="100"/>
                  <a:pt x="150" y="96"/>
                  <a:pt x="139" y="96"/>
                </a:cubicBezTo>
                <a:cubicBezTo>
                  <a:pt x="109" y="96"/>
                  <a:pt x="85" y="120"/>
                  <a:pt x="85" y="150"/>
                </a:cubicBezTo>
                <a:cubicBezTo>
                  <a:pt x="85" y="179"/>
                  <a:pt x="109" y="203"/>
                  <a:pt x="139" y="203"/>
                </a:cubicBezTo>
                <a:cubicBezTo>
                  <a:pt x="168" y="203"/>
                  <a:pt x="192" y="179"/>
                  <a:pt x="192" y="150"/>
                </a:cubicBezTo>
                <a:cubicBezTo>
                  <a:pt x="192" y="139"/>
                  <a:pt x="189" y="129"/>
                  <a:pt x="183" y="120"/>
                </a:cubicBezTo>
                <a:cubicBezTo>
                  <a:pt x="198" y="105"/>
                  <a:pt x="198" y="105"/>
                  <a:pt x="198" y="105"/>
                </a:cubicBezTo>
                <a:cubicBezTo>
                  <a:pt x="208" y="118"/>
                  <a:pt x="213" y="133"/>
                  <a:pt x="213" y="150"/>
                </a:cubicBezTo>
                <a:close/>
                <a:moveTo>
                  <a:pt x="171" y="150"/>
                </a:moveTo>
                <a:cubicBezTo>
                  <a:pt x="171" y="167"/>
                  <a:pt x="156" y="182"/>
                  <a:pt x="139" y="182"/>
                </a:cubicBezTo>
                <a:cubicBezTo>
                  <a:pt x="121" y="182"/>
                  <a:pt x="107" y="167"/>
                  <a:pt x="107" y="150"/>
                </a:cubicBezTo>
                <a:cubicBezTo>
                  <a:pt x="107" y="132"/>
                  <a:pt x="121" y="118"/>
                  <a:pt x="139" y="118"/>
                </a:cubicBezTo>
                <a:cubicBezTo>
                  <a:pt x="144" y="118"/>
                  <a:pt x="148" y="119"/>
                  <a:pt x="152" y="121"/>
                </a:cubicBezTo>
                <a:cubicBezTo>
                  <a:pt x="131" y="142"/>
                  <a:pt x="131" y="142"/>
                  <a:pt x="131" y="142"/>
                </a:cubicBezTo>
                <a:cubicBezTo>
                  <a:pt x="127" y="146"/>
                  <a:pt x="127" y="153"/>
                  <a:pt x="131" y="157"/>
                </a:cubicBezTo>
                <a:cubicBezTo>
                  <a:pt x="133" y="159"/>
                  <a:pt x="136" y="160"/>
                  <a:pt x="139" y="160"/>
                </a:cubicBezTo>
                <a:cubicBezTo>
                  <a:pt x="141" y="160"/>
                  <a:pt x="144" y="159"/>
                  <a:pt x="146" y="157"/>
                </a:cubicBezTo>
                <a:cubicBezTo>
                  <a:pt x="167" y="136"/>
                  <a:pt x="167" y="136"/>
                  <a:pt x="167" y="136"/>
                </a:cubicBezTo>
                <a:cubicBezTo>
                  <a:pt x="169" y="140"/>
                  <a:pt x="171" y="145"/>
                  <a:pt x="171" y="150"/>
                </a:cubicBezTo>
                <a:close/>
              </a:path>
            </a:pathLst>
          </a:custGeom>
          <a:solidFill>
            <a:schemeClr val="accent6">
              <a:lumMod val="90000"/>
              <a:lumOff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58293" tIns="29147" rIns="58293" bIns="29147" numCol="1" anchor="t" anchorCtr="0" compatLnSpc="1">
            <a:prstTxWarp prst="textNoShape">
              <a:avLst/>
            </a:prstTxWarp>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sz="574"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Left-Right Arrow 5">
            <a:extLst>
              <a:ext uri="{FF2B5EF4-FFF2-40B4-BE49-F238E27FC236}">
                <a16:creationId xmlns:a16="http://schemas.microsoft.com/office/drawing/2014/main" id="{656E6BD5-4788-446C-A87D-443FBFA0CFCA}"/>
              </a:ext>
            </a:extLst>
          </p:cNvPr>
          <p:cNvSpPr/>
          <p:nvPr/>
        </p:nvSpPr>
        <p:spPr>
          <a:xfrm>
            <a:off x="620889" y="3643208"/>
            <a:ext cx="10972800" cy="548640"/>
          </a:xfrm>
          <a:prstGeom prst="lef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801" dirty="0">
                <a:latin typeface="Segoe UI" panose="020B0502040204020203" pitchFamily="34" charset="0"/>
                <a:cs typeface="Segoe UI" panose="020B0502040204020203" pitchFamily="34" charset="0"/>
              </a:rPr>
              <a:t>Foundation Data Model (FDM) Evolution</a:t>
            </a:r>
          </a:p>
        </p:txBody>
      </p:sp>
      <p:graphicFrame>
        <p:nvGraphicFramePr>
          <p:cNvPr id="11" name="Diagram 10">
            <a:extLst>
              <a:ext uri="{FF2B5EF4-FFF2-40B4-BE49-F238E27FC236}">
                <a16:creationId xmlns:a16="http://schemas.microsoft.com/office/drawing/2014/main" id="{AF90AB28-E33F-4400-9E6F-BEEE23B96A69}"/>
              </a:ext>
            </a:extLst>
          </p:cNvPr>
          <p:cNvGraphicFramePr/>
          <p:nvPr>
            <p:extLst>
              <p:ext uri="{D42A27DB-BD31-4B8C-83A1-F6EECF244321}">
                <p14:modId xmlns:p14="http://schemas.microsoft.com/office/powerpoint/2010/main" val="48947092"/>
              </p:ext>
            </p:extLst>
          </p:nvPr>
        </p:nvGraphicFramePr>
        <p:xfrm>
          <a:off x="609600" y="2496417"/>
          <a:ext cx="10972800" cy="548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bject 3">
            <a:extLst>
              <a:ext uri="{FF2B5EF4-FFF2-40B4-BE49-F238E27FC236}">
                <a16:creationId xmlns:a16="http://schemas.microsoft.com/office/drawing/2014/main" id="{D0BCF2E4-3749-4C84-AD87-66EA3C822D49}"/>
              </a:ext>
            </a:extLst>
          </p:cNvPr>
          <p:cNvSpPr txBox="1"/>
          <p:nvPr/>
        </p:nvSpPr>
        <p:spPr>
          <a:xfrm>
            <a:off x="1407179" y="2288397"/>
            <a:ext cx="914400" cy="164339"/>
          </a:xfrm>
          <a:prstGeom prst="rect">
            <a:avLst/>
          </a:prstGeom>
          <a:solidFill>
            <a:schemeClr val="bg1"/>
          </a:solidFill>
        </p:spPr>
        <p:txBody>
          <a:bodyPr vert="horz" wrap="square" lIns="0" tIns="8254" rIns="0" bIns="0" rtlCol="0">
            <a:spAutoFit/>
          </a:bodyPr>
          <a:lstStyle/>
          <a:p>
            <a:pPr marR="5081" algn="ctr">
              <a:lnSpc>
                <a:spcPct val="103299"/>
              </a:lnSpc>
              <a:spcBef>
                <a:spcPts val="66"/>
              </a:spcBef>
            </a:pPr>
            <a:r>
              <a:rPr lang="en-US" sz="1051" spc="5" dirty="0">
                <a:cs typeface="Segoe UI"/>
              </a:rPr>
              <a:t>Mar– Jun 2021</a:t>
            </a:r>
            <a:endParaRPr lang="en-US" sz="1051" dirty="0">
              <a:cs typeface="Segoe UI"/>
            </a:endParaRPr>
          </a:p>
        </p:txBody>
      </p:sp>
      <p:sp>
        <p:nvSpPr>
          <p:cNvPr id="13" name="object 3">
            <a:extLst>
              <a:ext uri="{FF2B5EF4-FFF2-40B4-BE49-F238E27FC236}">
                <a16:creationId xmlns:a16="http://schemas.microsoft.com/office/drawing/2014/main" id="{B702153C-3B16-4A34-A1E4-2E58221AA56D}"/>
              </a:ext>
            </a:extLst>
          </p:cNvPr>
          <p:cNvSpPr txBox="1"/>
          <p:nvPr/>
        </p:nvSpPr>
        <p:spPr>
          <a:xfrm>
            <a:off x="3487945" y="2288396"/>
            <a:ext cx="914400" cy="164339"/>
          </a:xfrm>
          <a:prstGeom prst="rect">
            <a:avLst/>
          </a:prstGeom>
        </p:spPr>
        <p:txBody>
          <a:bodyPr vert="horz" wrap="square" lIns="0" tIns="8254" rIns="0" bIns="0" rtlCol="0">
            <a:spAutoFit/>
          </a:bodyPr>
          <a:lstStyle/>
          <a:p>
            <a:pPr marR="5081" algn="ctr">
              <a:lnSpc>
                <a:spcPct val="103299"/>
              </a:lnSpc>
              <a:spcBef>
                <a:spcPts val="66"/>
              </a:spcBef>
            </a:pPr>
            <a:r>
              <a:rPr lang="en-US" sz="1051" spc="5" dirty="0">
                <a:cs typeface="Segoe UI"/>
              </a:rPr>
              <a:t>Jul– Dec 2021</a:t>
            </a:r>
            <a:endParaRPr lang="en-US" sz="1051" dirty="0">
              <a:cs typeface="Segoe UI"/>
            </a:endParaRPr>
          </a:p>
        </p:txBody>
      </p:sp>
      <p:sp>
        <p:nvSpPr>
          <p:cNvPr id="14" name="object 3">
            <a:extLst>
              <a:ext uri="{FF2B5EF4-FFF2-40B4-BE49-F238E27FC236}">
                <a16:creationId xmlns:a16="http://schemas.microsoft.com/office/drawing/2014/main" id="{5285B771-FAD3-457D-86C5-0F4DC194666C}"/>
              </a:ext>
            </a:extLst>
          </p:cNvPr>
          <p:cNvSpPr txBox="1"/>
          <p:nvPr/>
        </p:nvSpPr>
        <p:spPr>
          <a:xfrm>
            <a:off x="5650089" y="2288397"/>
            <a:ext cx="914400" cy="164339"/>
          </a:xfrm>
          <a:prstGeom prst="rect">
            <a:avLst/>
          </a:prstGeom>
        </p:spPr>
        <p:txBody>
          <a:bodyPr vert="horz" wrap="square" lIns="0" tIns="8254" rIns="0" bIns="0" rtlCol="0">
            <a:spAutoFit/>
          </a:bodyPr>
          <a:lstStyle/>
          <a:p>
            <a:pPr marR="5081" algn="ctr">
              <a:lnSpc>
                <a:spcPct val="103299"/>
              </a:lnSpc>
              <a:spcBef>
                <a:spcPts val="66"/>
              </a:spcBef>
            </a:pPr>
            <a:r>
              <a:rPr lang="en-US" sz="1051" spc="5" dirty="0">
                <a:cs typeface="Segoe UI"/>
              </a:rPr>
              <a:t>Jan – Apr 2022</a:t>
            </a:r>
            <a:endParaRPr lang="en-US" sz="1051" dirty="0">
              <a:cs typeface="Segoe UI"/>
            </a:endParaRPr>
          </a:p>
        </p:txBody>
      </p:sp>
      <p:sp>
        <p:nvSpPr>
          <p:cNvPr id="15" name="object 3">
            <a:extLst>
              <a:ext uri="{FF2B5EF4-FFF2-40B4-BE49-F238E27FC236}">
                <a16:creationId xmlns:a16="http://schemas.microsoft.com/office/drawing/2014/main" id="{3763586A-CD24-43A0-BF1C-C654DD922B16}"/>
              </a:ext>
            </a:extLst>
          </p:cNvPr>
          <p:cNvSpPr txBox="1"/>
          <p:nvPr/>
        </p:nvSpPr>
        <p:spPr>
          <a:xfrm>
            <a:off x="7789659" y="2288396"/>
            <a:ext cx="914400" cy="164339"/>
          </a:xfrm>
          <a:prstGeom prst="rect">
            <a:avLst/>
          </a:prstGeom>
        </p:spPr>
        <p:txBody>
          <a:bodyPr vert="horz" wrap="square" lIns="0" tIns="8254" rIns="0" bIns="0" rtlCol="0">
            <a:spAutoFit/>
          </a:bodyPr>
          <a:lstStyle/>
          <a:p>
            <a:pPr marR="5081" algn="ctr">
              <a:lnSpc>
                <a:spcPct val="103299"/>
              </a:lnSpc>
              <a:spcBef>
                <a:spcPts val="66"/>
              </a:spcBef>
            </a:pPr>
            <a:r>
              <a:rPr lang="en-US" sz="1051" spc="5" dirty="0">
                <a:cs typeface="Segoe UI"/>
              </a:rPr>
              <a:t>Apr– Jun 2022</a:t>
            </a:r>
            <a:endParaRPr lang="en-US" sz="1051" dirty="0">
              <a:cs typeface="Segoe UI"/>
            </a:endParaRPr>
          </a:p>
        </p:txBody>
      </p:sp>
      <p:sp>
        <p:nvSpPr>
          <p:cNvPr id="16" name="object 3">
            <a:extLst>
              <a:ext uri="{FF2B5EF4-FFF2-40B4-BE49-F238E27FC236}">
                <a16:creationId xmlns:a16="http://schemas.microsoft.com/office/drawing/2014/main" id="{7B642E2C-4D08-41B3-9D55-6DDB0B289861}"/>
              </a:ext>
            </a:extLst>
          </p:cNvPr>
          <p:cNvSpPr txBox="1"/>
          <p:nvPr/>
        </p:nvSpPr>
        <p:spPr>
          <a:xfrm>
            <a:off x="9957367" y="2288396"/>
            <a:ext cx="914400" cy="164339"/>
          </a:xfrm>
          <a:prstGeom prst="rect">
            <a:avLst/>
          </a:prstGeom>
        </p:spPr>
        <p:txBody>
          <a:bodyPr vert="horz" wrap="square" lIns="0" tIns="8254" rIns="0" bIns="0" rtlCol="0">
            <a:spAutoFit/>
          </a:bodyPr>
          <a:lstStyle/>
          <a:p>
            <a:pPr marR="5081" algn="ctr">
              <a:lnSpc>
                <a:spcPct val="103299"/>
              </a:lnSpc>
              <a:spcBef>
                <a:spcPts val="66"/>
              </a:spcBef>
            </a:pPr>
            <a:r>
              <a:rPr lang="en-US" sz="1051" spc="5" dirty="0">
                <a:cs typeface="Segoe UI"/>
              </a:rPr>
              <a:t>Jul– Sep 2022</a:t>
            </a:r>
            <a:endParaRPr lang="en-US" sz="1051" dirty="0">
              <a:cs typeface="Segoe UI"/>
            </a:endParaRPr>
          </a:p>
        </p:txBody>
      </p:sp>
      <p:grpSp>
        <p:nvGrpSpPr>
          <p:cNvPr id="17" name="Group 16">
            <a:extLst>
              <a:ext uri="{FF2B5EF4-FFF2-40B4-BE49-F238E27FC236}">
                <a16:creationId xmlns:a16="http://schemas.microsoft.com/office/drawing/2014/main" id="{B54810CD-4EA9-49B0-A492-72D99174CEE9}"/>
              </a:ext>
            </a:extLst>
          </p:cNvPr>
          <p:cNvGrpSpPr/>
          <p:nvPr/>
        </p:nvGrpSpPr>
        <p:grpSpPr>
          <a:xfrm>
            <a:off x="8637019" y="2060939"/>
            <a:ext cx="1097280" cy="454916"/>
            <a:chOff x="9023826" y="1892594"/>
            <a:chExt cx="1097280" cy="454915"/>
          </a:xfrm>
        </p:grpSpPr>
        <p:sp>
          <p:nvSpPr>
            <p:cNvPr id="18" name="Star: 5 Points 17">
              <a:extLst>
                <a:ext uri="{FF2B5EF4-FFF2-40B4-BE49-F238E27FC236}">
                  <a16:creationId xmlns:a16="http://schemas.microsoft.com/office/drawing/2014/main" id="{FA641828-DB7B-4348-9D5B-0BD84DF7448C}"/>
                </a:ext>
              </a:extLst>
            </p:cNvPr>
            <p:cNvSpPr/>
            <p:nvPr/>
          </p:nvSpPr>
          <p:spPr>
            <a:xfrm>
              <a:off x="9414040" y="2073189"/>
              <a:ext cx="274320" cy="27432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9" name="object 3">
              <a:extLst>
                <a:ext uri="{FF2B5EF4-FFF2-40B4-BE49-F238E27FC236}">
                  <a16:creationId xmlns:a16="http://schemas.microsoft.com/office/drawing/2014/main" id="{D96B4092-6176-4D6F-8D42-09DEC5F6792D}"/>
                </a:ext>
              </a:extLst>
            </p:cNvPr>
            <p:cNvSpPr txBox="1"/>
            <p:nvPr/>
          </p:nvSpPr>
          <p:spPr>
            <a:xfrm>
              <a:off x="9023826" y="1892594"/>
              <a:ext cx="1097280" cy="171584"/>
            </a:xfrm>
            <a:prstGeom prst="rect">
              <a:avLst/>
            </a:prstGeom>
          </p:spPr>
          <p:txBody>
            <a:bodyPr vert="horz" wrap="square" lIns="0" tIns="8254" rIns="0" bIns="0" rtlCol="0">
              <a:spAutoFit/>
            </a:bodyPr>
            <a:lstStyle/>
            <a:p>
              <a:pPr marR="5081" algn="ctr">
                <a:lnSpc>
                  <a:spcPct val="103299"/>
                </a:lnSpc>
                <a:spcBef>
                  <a:spcPts val="66"/>
                </a:spcBef>
              </a:pPr>
              <a:r>
                <a:rPr lang="en-US" sz="1100" spc="5" dirty="0">
                  <a:solidFill>
                    <a:srgbClr val="FF0000"/>
                  </a:solidFill>
                  <a:cs typeface="Segoe UI"/>
                </a:rPr>
                <a:t>Phase 1A Go-Live</a:t>
              </a:r>
              <a:endParaRPr lang="en-US" sz="1100" dirty="0">
                <a:solidFill>
                  <a:srgbClr val="FF0000"/>
                </a:solidFill>
                <a:cs typeface="Segoe UI"/>
              </a:endParaRPr>
            </a:p>
          </p:txBody>
        </p:sp>
      </p:grpSp>
      <p:sp>
        <p:nvSpPr>
          <p:cNvPr id="22" name="object 3">
            <a:extLst>
              <a:ext uri="{FF2B5EF4-FFF2-40B4-BE49-F238E27FC236}">
                <a16:creationId xmlns:a16="http://schemas.microsoft.com/office/drawing/2014/main" id="{731963F9-0F16-4240-A123-7BDB01881C15}"/>
              </a:ext>
            </a:extLst>
          </p:cNvPr>
          <p:cNvSpPr txBox="1"/>
          <p:nvPr/>
        </p:nvSpPr>
        <p:spPr>
          <a:xfrm>
            <a:off x="1193533" y="2074973"/>
            <a:ext cx="1097280" cy="186332"/>
          </a:xfrm>
          <a:prstGeom prst="rect">
            <a:avLst/>
          </a:prstGeom>
        </p:spPr>
        <p:txBody>
          <a:bodyPr vert="horz" wrap="square" lIns="0" tIns="8254" rIns="0" bIns="0" rtlCol="0">
            <a:spAutoFit/>
          </a:bodyPr>
          <a:lstStyle/>
          <a:p>
            <a:pPr marR="5081" algn="ctr">
              <a:lnSpc>
                <a:spcPct val="103299"/>
              </a:lnSpc>
              <a:spcBef>
                <a:spcPts val="66"/>
              </a:spcBef>
            </a:pPr>
            <a:r>
              <a:rPr lang="en-US" sz="1200" spc="5" dirty="0">
                <a:solidFill>
                  <a:srgbClr val="FF0000"/>
                </a:solidFill>
                <a:cs typeface="Segoe UI"/>
              </a:rPr>
              <a:t>We are here</a:t>
            </a:r>
            <a:endParaRPr lang="en-US" sz="1200" dirty="0">
              <a:solidFill>
                <a:srgbClr val="FF0000"/>
              </a:solidFill>
              <a:cs typeface="Segoe UI"/>
            </a:endParaRPr>
          </a:p>
        </p:txBody>
      </p:sp>
      <p:grpSp>
        <p:nvGrpSpPr>
          <p:cNvPr id="23" name="Group 22">
            <a:extLst>
              <a:ext uri="{FF2B5EF4-FFF2-40B4-BE49-F238E27FC236}">
                <a16:creationId xmlns:a16="http://schemas.microsoft.com/office/drawing/2014/main" id="{D719673C-5F7C-43D5-830F-37F4B820AFEE}"/>
              </a:ext>
            </a:extLst>
          </p:cNvPr>
          <p:cNvGrpSpPr>
            <a:grpSpLocks noChangeAspect="1"/>
          </p:cNvGrpSpPr>
          <p:nvPr/>
        </p:nvGrpSpPr>
        <p:grpSpPr>
          <a:xfrm>
            <a:off x="1677811" y="3179124"/>
            <a:ext cx="457200" cy="457200"/>
            <a:chOff x="3192403" y="3799684"/>
            <a:chExt cx="365760" cy="365760"/>
          </a:xfrm>
        </p:grpSpPr>
        <p:sp>
          <p:nvSpPr>
            <p:cNvPr id="24" name="Oval 23">
              <a:extLst>
                <a:ext uri="{FF2B5EF4-FFF2-40B4-BE49-F238E27FC236}">
                  <a16:creationId xmlns:a16="http://schemas.microsoft.com/office/drawing/2014/main" id="{10D66636-6324-400E-B907-EA0893FE0DD6}"/>
                </a:ext>
              </a:extLst>
            </p:cNvPr>
            <p:cNvSpPr/>
            <p:nvPr/>
          </p:nvSpPr>
          <p:spPr bwMode="gray">
            <a:xfrm>
              <a:off x="3192403" y="3799684"/>
              <a:ext cx="365760" cy="365760"/>
            </a:xfrm>
            <a:prstGeom prst="ellipse">
              <a:avLst/>
            </a:prstGeom>
            <a:noFill/>
            <a:ln w="19050" algn="ctr">
              <a:solidFill>
                <a:schemeClr val="accent6">
                  <a:lumMod val="90000"/>
                  <a:lumOff val="1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Freeform 158">
              <a:extLst>
                <a:ext uri="{FF2B5EF4-FFF2-40B4-BE49-F238E27FC236}">
                  <a16:creationId xmlns:a16="http://schemas.microsoft.com/office/drawing/2014/main" id="{D3915E58-2F49-4252-8E88-C1E1708FD02F}"/>
                </a:ext>
              </a:extLst>
            </p:cNvPr>
            <p:cNvSpPr>
              <a:spLocks noChangeAspect="1" noEditPoints="1"/>
            </p:cNvSpPr>
            <p:nvPr/>
          </p:nvSpPr>
          <p:spPr bwMode="auto">
            <a:xfrm>
              <a:off x="3273188" y="3891124"/>
              <a:ext cx="204190" cy="182880"/>
            </a:xfrm>
            <a:custGeom>
              <a:avLst/>
              <a:gdLst>
                <a:gd name="T0" fmla="*/ 33 w 132"/>
                <a:gd name="T1" fmla="*/ 92 h 121"/>
                <a:gd name="T2" fmla="*/ 34 w 132"/>
                <a:gd name="T3" fmla="*/ 28 h 121"/>
                <a:gd name="T4" fmla="*/ 59 w 132"/>
                <a:gd name="T5" fmla="*/ 15 h 121"/>
                <a:gd name="T6" fmla="*/ 59 w 132"/>
                <a:gd name="T7" fmla="*/ 0 h 121"/>
                <a:gd name="T8" fmla="*/ 23 w 132"/>
                <a:gd name="T9" fmla="*/ 17 h 121"/>
                <a:gd name="T10" fmla="*/ 22 w 132"/>
                <a:gd name="T11" fmla="*/ 103 h 121"/>
                <a:gd name="T12" fmla="*/ 9 w 132"/>
                <a:gd name="T13" fmla="*/ 115 h 121"/>
                <a:gd name="T14" fmla="*/ 50 w 132"/>
                <a:gd name="T15" fmla="*/ 118 h 121"/>
                <a:gd name="T16" fmla="*/ 50 w 132"/>
                <a:gd name="T17" fmla="*/ 75 h 121"/>
                <a:gd name="T18" fmla="*/ 33 w 132"/>
                <a:gd name="T19" fmla="*/ 92 h 121"/>
                <a:gd name="T20" fmla="*/ 82 w 132"/>
                <a:gd name="T21" fmla="*/ 4 h 121"/>
                <a:gd name="T22" fmla="*/ 82 w 132"/>
                <a:gd name="T23" fmla="*/ 47 h 121"/>
                <a:gd name="T24" fmla="*/ 99 w 132"/>
                <a:gd name="T25" fmla="*/ 29 h 121"/>
                <a:gd name="T26" fmla="*/ 98 w 132"/>
                <a:gd name="T27" fmla="*/ 93 h 121"/>
                <a:gd name="T28" fmla="*/ 73 w 132"/>
                <a:gd name="T29" fmla="*/ 106 h 121"/>
                <a:gd name="T30" fmla="*/ 73 w 132"/>
                <a:gd name="T31" fmla="*/ 121 h 121"/>
                <a:gd name="T32" fmla="*/ 109 w 132"/>
                <a:gd name="T33" fmla="*/ 104 h 121"/>
                <a:gd name="T34" fmla="*/ 110 w 132"/>
                <a:gd name="T35" fmla="*/ 19 h 121"/>
                <a:gd name="T36" fmla="*/ 123 w 132"/>
                <a:gd name="T37" fmla="*/ 6 h 121"/>
                <a:gd name="T38" fmla="*/ 82 w 132"/>
                <a:gd name="T39"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21">
                  <a:moveTo>
                    <a:pt x="33" y="92"/>
                  </a:moveTo>
                  <a:cubicBezTo>
                    <a:pt x="16" y="74"/>
                    <a:pt x="17" y="46"/>
                    <a:pt x="34" y="28"/>
                  </a:cubicBezTo>
                  <a:cubicBezTo>
                    <a:pt x="41" y="21"/>
                    <a:pt x="50" y="17"/>
                    <a:pt x="59" y="15"/>
                  </a:cubicBezTo>
                  <a:cubicBezTo>
                    <a:pt x="59" y="0"/>
                    <a:pt x="59" y="0"/>
                    <a:pt x="59" y="0"/>
                  </a:cubicBezTo>
                  <a:cubicBezTo>
                    <a:pt x="46" y="2"/>
                    <a:pt x="33" y="7"/>
                    <a:pt x="23" y="17"/>
                  </a:cubicBezTo>
                  <a:cubicBezTo>
                    <a:pt x="0" y="41"/>
                    <a:pt x="0" y="79"/>
                    <a:pt x="22" y="103"/>
                  </a:cubicBezTo>
                  <a:cubicBezTo>
                    <a:pt x="9" y="115"/>
                    <a:pt x="9" y="115"/>
                    <a:pt x="9" y="115"/>
                  </a:cubicBezTo>
                  <a:cubicBezTo>
                    <a:pt x="50" y="118"/>
                    <a:pt x="50" y="118"/>
                    <a:pt x="50" y="118"/>
                  </a:cubicBezTo>
                  <a:cubicBezTo>
                    <a:pt x="50" y="75"/>
                    <a:pt x="50" y="75"/>
                    <a:pt x="50" y="75"/>
                  </a:cubicBezTo>
                  <a:lnTo>
                    <a:pt x="33" y="92"/>
                  </a:lnTo>
                  <a:close/>
                  <a:moveTo>
                    <a:pt x="82" y="4"/>
                  </a:moveTo>
                  <a:cubicBezTo>
                    <a:pt x="82" y="47"/>
                    <a:pt x="82" y="47"/>
                    <a:pt x="82" y="47"/>
                  </a:cubicBezTo>
                  <a:cubicBezTo>
                    <a:pt x="99" y="29"/>
                    <a:pt x="99" y="29"/>
                    <a:pt x="99" y="29"/>
                  </a:cubicBezTo>
                  <a:cubicBezTo>
                    <a:pt x="116" y="47"/>
                    <a:pt x="115" y="76"/>
                    <a:pt x="98" y="93"/>
                  </a:cubicBezTo>
                  <a:cubicBezTo>
                    <a:pt x="91" y="100"/>
                    <a:pt x="82" y="104"/>
                    <a:pt x="73" y="106"/>
                  </a:cubicBezTo>
                  <a:cubicBezTo>
                    <a:pt x="73" y="121"/>
                    <a:pt x="73" y="121"/>
                    <a:pt x="73" y="121"/>
                  </a:cubicBezTo>
                  <a:cubicBezTo>
                    <a:pt x="86" y="120"/>
                    <a:pt x="99" y="114"/>
                    <a:pt x="109" y="104"/>
                  </a:cubicBezTo>
                  <a:cubicBezTo>
                    <a:pt x="132" y="80"/>
                    <a:pt x="132" y="43"/>
                    <a:pt x="110" y="19"/>
                  </a:cubicBezTo>
                  <a:cubicBezTo>
                    <a:pt x="123" y="6"/>
                    <a:pt x="123" y="6"/>
                    <a:pt x="123" y="6"/>
                  </a:cubicBezTo>
                  <a:lnTo>
                    <a:pt x="82" y="4"/>
                  </a:lnTo>
                  <a:close/>
                </a:path>
              </a:pathLst>
            </a:custGeom>
            <a:solidFill>
              <a:schemeClr val="accent6">
                <a:lumMod val="90000"/>
                <a:lumOff val="10000"/>
              </a:schemeClr>
            </a:solidFill>
            <a:ln>
              <a:noFill/>
            </a:ln>
          </p:spPr>
          <p:txBody>
            <a:bodyPr vert="horz" wrap="square" lIns="68750" tIns="34375" rIns="68750" bIns="34375" numCol="1" anchor="ctr" anchorCtr="0" compatLnSpc="1">
              <a:prstTxWarp prst="textNoShape">
                <a:avLst/>
              </a:prstTxWarp>
            </a:bodyPr>
            <a:lstStyle/>
            <a:p>
              <a:pPr defTabSz="914411"/>
              <a:endParaRPr lang="en-US" sz="1353"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6" name="Group 25">
            <a:extLst>
              <a:ext uri="{FF2B5EF4-FFF2-40B4-BE49-F238E27FC236}">
                <a16:creationId xmlns:a16="http://schemas.microsoft.com/office/drawing/2014/main" id="{534B3A12-1AD4-49A0-8CF3-BA168D0626F6}"/>
              </a:ext>
            </a:extLst>
          </p:cNvPr>
          <p:cNvGrpSpPr>
            <a:grpSpLocks noChangeAspect="1"/>
          </p:cNvGrpSpPr>
          <p:nvPr/>
        </p:nvGrpSpPr>
        <p:grpSpPr>
          <a:xfrm>
            <a:off x="3849459" y="3179124"/>
            <a:ext cx="457200" cy="457200"/>
            <a:chOff x="3192403" y="3799684"/>
            <a:chExt cx="365760" cy="365760"/>
          </a:xfrm>
        </p:grpSpPr>
        <p:sp>
          <p:nvSpPr>
            <p:cNvPr id="27" name="Oval 26">
              <a:extLst>
                <a:ext uri="{FF2B5EF4-FFF2-40B4-BE49-F238E27FC236}">
                  <a16:creationId xmlns:a16="http://schemas.microsoft.com/office/drawing/2014/main" id="{1ACAC408-325E-46AC-A58D-8C165CAEE702}"/>
                </a:ext>
              </a:extLst>
            </p:cNvPr>
            <p:cNvSpPr/>
            <p:nvPr/>
          </p:nvSpPr>
          <p:spPr bwMode="gray">
            <a:xfrm>
              <a:off x="3192403" y="3799684"/>
              <a:ext cx="365760" cy="365760"/>
            </a:xfrm>
            <a:prstGeom prst="ellipse">
              <a:avLst/>
            </a:prstGeom>
            <a:noFill/>
            <a:ln w="19050" algn="ctr">
              <a:solidFill>
                <a:schemeClr val="accent6">
                  <a:lumMod val="90000"/>
                  <a:lumOff val="1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Freeform 158">
              <a:extLst>
                <a:ext uri="{FF2B5EF4-FFF2-40B4-BE49-F238E27FC236}">
                  <a16:creationId xmlns:a16="http://schemas.microsoft.com/office/drawing/2014/main" id="{2EE4FC97-36A5-455E-A147-06955DB3C02E}"/>
                </a:ext>
              </a:extLst>
            </p:cNvPr>
            <p:cNvSpPr>
              <a:spLocks noChangeAspect="1" noEditPoints="1"/>
            </p:cNvSpPr>
            <p:nvPr/>
          </p:nvSpPr>
          <p:spPr bwMode="auto">
            <a:xfrm>
              <a:off x="3273188" y="3891124"/>
              <a:ext cx="204190" cy="182880"/>
            </a:xfrm>
            <a:custGeom>
              <a:avLst/>
              <a:gdLst>
                <a:gd name="T0" fmla="*/ 33 w 132"/>
                <a:gd name="T1" fmla="*/ 92 h 121"/>
                <a:gd name="T2" fmla="*/ 34 w 132"/>
                <a:gd name="T3" fmla="*/ 28 h 121"/>
                <a:gd name="T4" fmla="*/ 59 w 132"/>
                <a:gd name="T5" fmla="*/ 15 h 121"/>
                <a:gd name="T6" fmla="*/ 59 w 132"/>
                <a:gd name="T7" fmla="*/ 0 h 121"/>
                <a:gd name="T8" fmla="*/ 23 w 132"/>
                <a:gd name="T9" fmla="*/ 17 h 121"/>
                <a:gd name="T10" fmla="*/ 22 w 132"/>
                <a:gd name="T11" fmla="*/ 103 h 121"/>
                <a:gd name="T12" fmla="*/ 9 w 132"/>
                <a:gd name="T13" fmla="*/ 115 h 121"/>
                <a:gd name="T14" fmla="*/ 50 w 132"/>
                <a:gd name="T15" fmla="*/ 118 h 121"/>
                <a:gd name="T16" fmla="*/ 50 w 132"/>
                <a:gd name="T17" fmla="*/ 75 h 121"/>
                <a:gd name="T18" fmla="*/ 33 w 132"/>
                <a:gd name="T19" fmla="*/ 92 h 121"/>
                <a:gd name="T20" fmla="*/ 82 w 132"/>
                <a:gd name="T21" fmla="*/ 4 h 121"/>
                <a:gd name="T22" fmla="*/ 82 w 132"/>
                <a:gd name="T23" fmla="*/ 47 h 121"/>
                <a:gd name="T24" fmla="*/ 99 w 132"/>
                <a:gd name="T25" fmla="*/ 29 h 121"/>
                <a:gd name="T26" fmla="*/ 98 w 132"/>
                <a:gd name="T27" fmla="*/ 93 h 121"/>
                <a:gd name="T28" fmla="*/ 73 w 132"/>
                <a:gd name="T29" fmla="*/ 106 h 121"/>
                <a:gd name="T30" fmla="*/ 73 w 132"/>
                <a:gd name="T31" fmla="*/ 121 h 121"/>
                <a:gd name="T32" fmla="*/ 109 w 132"/>
                <a:gd name="T33" fmla="*/ 104 h 121"/>
                <a:gd name="T34" fmla="*/ 110 w 132"/>
                <a:gd name="T35" fmla="*/ 19 h 121"/>
                <a:gd name="T36" fmla="*/ 123 w 132"/>
                <a:gd name="T37" fmla="*/ 6 h 121"/>
                <a:gd name="T38" fmla="*/ 82 w 132"/>
                <a:gd name="T39"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21">
                  <a:moveTo>
                    <a:pt x="33" y="92"/>
                  </a:moveTo>
                  <a:cubicBezTo>
                    <a:pt x="16" y="74"/>
                    <a:pt x="17" y="46"/>
                    <a:pt x="34" y="28"/>
                  </a:cubicBezTo>
                  <a:cubicBezTo>
                    <a:pt x="41" y="21"/>
                    <a:pt x="50" y="17"/>
                    <a:pt x="59" y="15"/>
                  </a:cubicBezTo>
                  <a:cubicBezTo>
                    <a:pt x="59" y="0"/>
                    <a:pt x="59" y="0"/>
                    <a:pt x="59" y="0"/>
                  </a:cubicBezTo>
                  <a:cubicBezTo>
                    <a:pt x="46" y="2"/>
                    <a:pt x="33" y="7"/>
                    <a:pt x="23" y="17"/>
                  </a:cubicBezTo>
                  <a:cubicBezTo>
                    <a:pt x="0" y="41"/>
                    <a:pt x="0" y="79"/>
                    <a:pt x="22" y="103"/>
                  </a:cubicBezTo>
                  <a:cubicBezTo>
                    <a:pt x="9" y="115"/>
                    <a:pt x="9" y="115"/>
                    <a:pt x="9" y="115"/>
                  </a:cubicBezTo>
                  <a:cubicBezTo>
                    <a:pt x="50" y="118"/>
                    <a:pt x="50" y="118"/>
                    <a:pt x="50" y="118"/>
                  </a:cubicBezTo>
                  <a:cubicBezTo>
                    <a:pt x="50" y="75"/>
                    <a:pt x="50" y="75"/>
                    <a:pt x="50" y="75"/>
                  </a:cubicBezTo>
                  <a:lnTo>
                    <a:pt x="33" y="92"/>
                  </a:lnTo>
                  <a:close/>
                  <a:moveTo>
                    <a:pt x="82" y="4"/>
                  </a:moveTo>
                  <a:cubicBezTo>
                    <a:pt x="82" y="47"/>
                    <a:pt x="82" y="47"/>
                    <a:pt x="82" y="47"/>
                  </a:cubicBezTo>
                  <a:cubicBezTo>
                    <a:pt x="99" y="29"/>
                    <a:pt x="99" y="29"/>
                    <a:pt x="99" y="29"/>
                  </a:cubicBezTo>
                  <a:cubicBezTo>
                    <a:pt x="116" y="47"/>
                    <a:pt x="115" y="76"/>
                    <a:pt x="98" y="93"/>
                  </a:cubicBezTo>
                  <a:cubicBezTo>
                    <a:pt x="91" y="100"/>
                    <a:pt x="82" y="104"/>
                    <a:pt x="73" y="106"/>
                  </a:cubicBezTo>
                  <a:cubicBezTo>
                    <a:pt x="73" y="121"/>
                    <a:pt x="73" y="121"/>
                    <a:pt x="73" y="121"/>
                  </a:cubicBezTo>
                  <a:cubicBezTo>
                    <a:pt x="86" y="120"/>
                    <a:pt x="99" y="114"/>
                    <a:pt x="109" y="104"/>
                  </a:cubicBezTo>
                  <a:cubicBezTo>
                    <a:pt x="132" y="80"/>
                    <a:pt x="132" y="43"/>
                    <a:pt x="110" y="19"/>
                  </a:cubicBezTo>
                  <a:cubicBezTo>
                    <a:pt x="123" y="6"/>
                    <a:pt x="123" y="6"/>
                    <a:pt x="123" y="6"/>
                  </a:cubicBezTo>
                  <a:lnTo>
                    <a:pt x="82" y="4"/>
                  </a:lnTo>
                  <a:close/>
                </a:path>
              </a:pathLst>
            </a:custGeom>
            <a:solidFill>
              <a:schemeClr val="accent6">
                <a:lumMod val="90000"/>
                <a:lumOff val="10000"/>
              </a:schemeClr>
            </a:solidFill>
            <a:ln>
              <a:noFill/>
            </a:ln>
          </p:spPr>
          <p:txBody>
            <a:bodyPr vert="horz" wrap="square" lIns="68750" tIns="34375" rIns="68750" bIns="34375" numCol="1" anchor="ctr" anchorCtr="0" compatLnSpc="1">
              <a:prstTxWarp prst="textNoShape">
                <a:avLst/>
              </a:prstTxWarp>
            </a:bodyPr>
            <a:lstStyle/>
            <a:p>
              <a:pPr defTabSz="914411"/>
              <a:endParaRPr lang="en-US" sz="1353"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9" name="Group 28">
            <a:extLst>
              <a:ext uri="{FF2B5EF4-FFF2-40B4-BE49-F238E27FC236}">
                <a16:creationId xmlns:a16="http://schemas.microsoft.com/office/drawing/2014/main" id="{FFF9CF71-7050-41E7-9B92-FE10CD5917B4}"/>
              </a:ext>
            </a:extLst>
          </p:cNvPr>
          <p:cNvGrpSpPr>
            <a:grpSpLocks noChangeAspect="1"/>
          </p:cNvGrpSpPr>
          <p:nvPr/>
        </p:nvGrpSpPr>
        <p:grpSpPr>
          <a:xfrm>
            <a:off x="6008991" y="3197454"/>
            <a:ext cx="457200" cy="457200"/>
            <a:chOff x="3192403" y="3799684"/>
            <a:chExt cx="365760" cy="365760"/>
          </a:xfrm>
        </p:grpSpPr>
        <p:sp>
          <p:nvSpPr>
            <p:cNvPr id="30" name="Oval 29">
              <a:extLst>
                <a:ext uri="{FF2B5EF4-FFF2-40B4-BE49-F238E27FC236}">
                  <a16:creationId xmlns:a16="http://schemas.microsoft.com/office/drawing/2014/main" id="{5C5DC9AA-9ECC-4F0F-8420-898ABA551BBD}"/>
                </a:ext>
              </a:extLst>
            </p:cNvPr>
            <p:cNvSpPr/>
            <p:nvPr/>
          </p:nvSpPr>
          <p:spPr bwMode="gray">
            <a:xfrm>
              <a:off x="3192403" y="3799684"/>
              <a:ext cx="365760" cy="365760"/>
            </a:xfrm>
            <a:prstGeom prst="ellipse">
              <a:avLst/>
            </a:prstGeom>
            <a:noFill/>
            <a:ln w="19050" algn="ctr">
              <a:solidFill>
                <a:schemeClr val="accent6">
                  <a:lumMod val="90000"/>
                  <a:lumOff val="1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Freeform 158">
              <a:extLst>
                <a:ext uri="{FF2B5EF4-FFF2-40B4-BE49-F238E27FC236}">
                  <a16:creationId xmlns:a16="http://schemas.microsoft.com/office/drawing/2014/main" id="{271C93A3-3A67-4CBD-B761-08126CB48B34}"/>
                </a:ext>
              </a:extLst>
            </p:cNvPr>
            <p:cNvSpPr>
              <a:spLocks noChangeAspect="1" noEditPoints="1"/>
            </p:cNvSpPr>
            <p:nvPr/>
          </p:nvSpPr>
          <p:spPr bwMode="auto">
            <a:xfrm>
              <a:off x="3273188" y="3891124"/>
              <a:ext cx="204190" cy="182880"/>
            </a:xfrm>
            <a:custGeom>
              <a:avLst/>
              <a:gdLst>
                <a:gd name="T0" fmla="*/ 33 w 132"/>
                <a:gd name="T1" fmla="*/ 92 h 121"/>
                <a:gd name="T2" fmla="*/ 34 w 132"/>
                <a:gd name="T3" fmla="*/ 28 h 121"/>
                <a:gd name="T4" fmla="*/ 59 w 132"/>
                <a:gd name="T5" fmla="*/ 15 h 121"/>
                <a:gd name="T6" fmla="*/ 59 w 132"/>
                <a:gd name="T7" fmla="*/ 0 h 121"/>
                <a:gd name="T8" fmla="*/ 23 w 132"/>
                <a:gd name="T9" fmla="*/ 17 h 121"/>
                <a:gd name="T10" fmla="*/ 22 w 132"/>
                <a:gd name="T11" fmla="*/ 103 h 121"/>
                <a:gd name="T12" fmla="*/ 9 w 132"/>
                <a:gd name="T13" fmla="*/ 115 h 121"/>
                <a:gd name="T14" fmla="*/ 50 w 132"/>
                <a:gd name="T15" fmla="*/ 118 h 121"/>
                <a:gd name="T16" fmla="*/ 50 w 132"/>
                <a:gd name="T17" fmla="*/ 75 h 121"/>
                <a:gd name="T18" fmla="*/ 33 w 132"/>
                <a:gd name="T19" fmla="*/ 92 h 121"/>
                <a:gd name="T20" fmla="*/ 82 w 132"/>
                <a:gd name="T21" fmla="*/ 4 h 121"/>
                <a:gd name="T22" fmla="*/ 82 w 132"/>
                <a:gd name="T23" fmla="*/ 47 h 121"/>
                <a:gd name="T24" fmla="*/ 99 w 132"/>
                <a:gd name="T25" fmla="*/ 29 h 121"/>
                <a:gd name="T26" fmla="*/ 98 w 132"/>
                <a:gd name="T27" fmla="*/ 93 h 121"/>
                <a:gd name="T28" fmla="*/ 73 w 132"/>
                <a:gd name="T29" fmla="*/ 106 h 121"/>
                <a:gd name="T30" fmla="*/ 73 w 132"/>
                <a:gd name="T31" fmla="*/ 121 h 121"/>
                <a:gd name="T32" fmla="*/ 109 w 132"/>
                <a:gd name="T33" fmla="*/ 104 h 121"/>
                <a:gd name="T34" fmla="*/ 110 w 132"/>
                <a:gd name="T35" fmla="*/ 19 h 121"/>
                <a:gd name="T36" fmla="*/ 123 w 132"/>
                <a:gd name="T37" fmla="*/ 6 h 121"/>
                <a:gd name="T38" fmla="*/ 82 w 132"/>
                <a:gd name="T39" fmla="*/ 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21">
                  <a:moveTo>
                    <a:pt x="33" y="92"/>
                  </a:moveTo>
                  <a:cubicBezTo>
                    <a:pt x="16" y="74"/>
                    <a:pt x="17" y="46"/>
                    <a:pt x="34" y="28"/>
                  </a:cubicBezTo>
                  <a:cubicBezTo>
                    <a:pt x="41" y="21"/>
                    <a:pt x="50" y="17"/>
                    <a:pt x="59" y="15"/>
                  </a:cubicBezTo>
                  <a:cubicBezTo>
                    <a:pt x="59" y="0"/>
                    <a:pt x="59" y="0"/>
                    <a:pt x="59" y="0"/>
                  </a:cubicBezTo>
                  <a:cubicBezTo>
                    <a:pt x="46" y="2"/>
                    <a:pt x="33" y="7"/>
                    <a:pt x="23" y="17"/>
                  </a:cubicBezTo>
                  <a:cubicBezTo>
                    <a:pt x="0" y="41"/>
                    <a:pt x="0" y="79"/>
                    <a:pt x="22" y="103"/>
                  </a:cubicBezTo>
                  <a:cubicBezTo>
                    <a:pt x="9" y="115"/>
                    <a:pt x="9" y="115"/>
                    <a:pt x="9" y="115"/>
                  </a:cubicBezTo>
                  <a:cubicBezTo>
                    <a:pt x="50" y="118"/>
                    <a:pt x="50" y="118"/>
                    <a:pt x="50" y="118"/>
                  </a:cubicBezTo>
                  <a:cubicBezTo>
                    <a:pt x="50" y="75"/>
                    <a:pt x="50" y="75"/>
                    <a:pt x="50" y="75"/>
                  </a:cubicBezTo>
                  <a:lnTo>
                    <a:pt x="33" y="92"/>
                  </a:lnTo>
                  <a:close/>
                  <a:moveTo>
                    <a:pt x="82" y="4"/>
                  </a:moveTo>
                  <a:cubicBezTo>
                    <a:pt x="82" y="47"/>
                    <a:pt x="82" y="47"/>
                    <a:pt x="82" y="47"/>
                  </a:cubicBezTo>
                  <a:cubicBezTo>
                    <a:pt x="99" y="29"/>
                    <a:pt x="99" y="29"/>
                    <a:pt x="99" y="29"/>
                  </a:cubicBezTo>
                  <a:cubicBezTo>
                    <a:pt x="116" y="47"/>
                    <a:pt x="115" y="76"/>
                    <a:pt x="98" y="93"/>
                  </a:cubicBezTo>
                  <a:cubicBezTo>
                    <a:pt x="91" y="100"/>
                    <a:pt x="82" y="104"/>
                    <a:pt x="73" y="106"/>
                  </a:cubicBezTo>
                  <a:cubicBezTo>
                    <a:pt x="73" y="121"/>
                    <a:pt x="73" y="121"/>
                    <a:pt x="73" y="121"/>
                  </a:cubicBezTo>
                  <a:cubicBezTo>
                    <a:pt x="86" y="120"/>
                    <a:pt x="99" y="114"/>
                    <a:pt x="109" y="104"/>
                  </a:cubicBezTo>
                  <a:cubicBezTo>
                    <a:pt x="132" y="80"/>
                    <a:pt x="132" y="43"/>
                    <a:pt x="110" y="19"/>
                  </a:cubicBezTo>
                  <a:cubicBezTo>
                    <a:pt x="123" y="6"/>
                    <a:pt x="123" y="6"/>
                    <a:pt x="123" y="6"/>
                  </a:cubicBezTo>
                  <a:lnTo>
                    <a:pt x="82" y="4"/>
                  </a:lnTo>
                  <a:close/>
                </a:path>
              </a:pathLst>
            </a:custGeom>
            <a:solidFill>
              <a:schemeClr val="accent6">
                <a:lumMod val="90000"/>
                <a:lumOff val="10000"/>
              </a:schemeClr>
            </a:solidFill>
            <a:ln>
              <a:noFill/>
            </a:ln>
          </p:spPr>
          <p:txBody>
            <a:bodyPr vert="horz" wrap="square" lIns="68750" tIns="34375" rIns="68750" bIns="34375" numCol="1" anchor="ctr" anchorCtr="0" compatLnSpc="1">
              <a:prstTxWarp prst="textNoShape">
                <a:avLst/>
              </a:prstTxWarp>
            </a:bodyPr>
            <a:lstStyle/>
            <a:p>
              <a:pPr defTabSz="914411"/>
              <a:endParaRPr lang="en-US" sz="1353"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32" name="Group 31">
            <a:extLst>
              <a:ext uri="{FF2B5EF4-FFF2-40B4-BE49-F238E27FC236}">
                <a16:creationId xmlns:a16="http://schemas.microsoft.com/office/drawing/2014/main" id="{529BEC32-2D0A-4A2B-914F-A0672B9142CC}"/>
              </a:ext>
            </a:extLst>
          </p:cNvPr>
          <p:cNvGrpSpPr/>
          <p:nvPr/>
        </p:nvGrpSpPr>
        <p:grpSpPr>
          <a:xfrm>
            <a:off x="1399393" y="4191848"/>
            <a:ext cx="1263451" cy="365760"/>
            <a:chOff x="3459432" y="4000681"/>
            <a:chExt cx="1263451" cy="365760"/>
          </a:xfrm>
        </p:grpSpPr>
        <p:pic>
          <p:nvPicPr>
            <p:cNvPr id="33" name="Graphic 32" descr="List">
              <a:extLst>
                <a:ext uri="{FF2B5EF4-FFF2-40B4-BE49-F238E27FC236}">
                  <a16:creationId xmlns:a16="http://schemas.microsoft.com/office/drawing/2014/main" id="{C90CFD9B-9DBE-4625-A452-C3DCC427ACD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459432" y="4000681"/>
              <a:ext cx="365760" cy="365760"/>
            </a:xfrm>
            <a:prstGeom prst="rect">
              <a:avLst/>
            </a:prstGeom>
          </p:spPr>
        </p:pic>
        <p:sp>
          <p:nvSpPr>
            <p:cNvPr id="34" name="object 3">
              <a:extLst>
                <a:ext uri="{FF2B5EF4-FFF2-40B4-BE49-F238E27FC236}">
                  <a16:creationId xmlns:a16="http://schemas.microsoft.com/office/drawing/2014/main" id="{6AD378C4-6C72-42E1-AAD7-B89B8F8BF1AA}"/>
                </a:ext>
              </a:extLst>
            </p:cNvPr>
            <p:cNvSpPr txBox="1"/>
            <p:nvPr/>
          </p:nvSpPr>
          <p:spPr>
            <a:xfrm>
              <a:off x="3808483" y="4092121"/>
              <a:ext cx="914400" cy="171584"/>
            </a:xfrm>
            <a:prstGeom prst="rect">
              <a:avLst/>
            </a:prstGeom>
          </p:spPr>
          <p:txBody>
            <a:bodyPr vert="horz" wrap="square" lIns="0" tIns="8254" rIns="0" bIns="0" rtlCol="0">
              <a:spAutoFit/>
            </a:bodyPr>
            <a:lstStyle/>
            <a:p>
              <a:pPr marR="5081" algn="ctr">
                <a:lnSpc>
                  <a:spcPct val="103299"/>
                </a:lnSpc>
                <a:spcBef>
                  <a:spcPts val="66"/>
                </a:spcBef>
              </a:pPr>
              <a:r>
                <a:rPr lang="en-US" sz="1100" spc="5" dirty="0">
                  <a:solidFill>
                    <a:schemeClr val="accent6"/>
                  </a:solidFill>
                  <a:cs typeface="Segoe UI"/>
                </a:rPr>
                <a:t>FDM Blueprint</a:t>
              </a:r>
              <a:endParaRPr lang="en-US" sz="1100" dirty="0">
                <a:solidFill>
                  <a:schemeClr val="accent6"/>
                </a:solidFill>
                <a:cs typeface="Segoe UI"/>
              </a:endParaRPr>
            </a:p>
          </p:txBody>
        </p:sp>
      </p:grpSp>
      <p:sp>
        <p:nvSpPr>
          <p:cNvPr id="35" name="Arrow: Chevron 34">
            <a:extLst>
              <a:ext uri="{FF2B5EF4-FFF2-40B4-BE49-F238E27FC236}">
                <a16:creationId xmlns:a16="http://schemas.microsoft.com/office/drawing/2014/main" id="{D670D72C-0582-4E0D-9309-1029425E2F78}"/>
              </a:ext>
            </a:extLst>
          </p:cNvPr>
          <p:cNvSpPr/>
          <p:nvPr/>
        </p:nvSpPr>
        <p:spPr>
          <a:xfrm>
            <a:off x="620889" y="4590237"/>
            <a:ext cx="2377440" cy="548640"/>
          </a:xfrm>
          <a:prstGeom prst="chevron">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solidFill>
                  <a:schemeClr val="tx1"/>
                </a:solidFill>
              </a:rPr>
              <a:t>Validate</a:t>
            </a:r>
          </a:p>
        </p:txBody>
      </p:sp>
      <p:sp>
        <p:nvSpPr>
          <p:cNvPr id="36" name="Arrow: Chevron 35">
            <a:extLst>
              <a:ext uri="{FF2B5EF4-FFF2-40B4-BE49-F238E27FC236}">
                <a16:creationId xmlns:a16="http://schemas.microsoft.com/office/drawing/2014/main" id="{896B5C69-34D2-49E7-8913-8EC5844A2DCA}"/>
              </a:ext>
            </a:extLst>
          </p:cNvPr>
          <p:cNvSpPr/>
          <p:nvPr/>
        </p:nvSpPr>
        <p:spPr>
          <a:xfrm>
            <a:off x="2828203" y="4590237"/>
            <a:ext cx="2377440" cy="548640"/>
          </a:xfrm>
          <a:prstGeom prst="chevron">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solidFill>
                  <a:schemeClr val="tx1"/>
                </a:solidFill>
              </a:rPr>
              <a:t>Refine</a:t>
            </a:r>
          </a:p>
        </p:txBody>
      </p:sp>
      <p:sp>
        <p:nvSpPr>
          <p:cNvPr id="37" name="Arrow: Chevron 36">
            <a:extLst>
              <a:ext uri="{FF2B5EF4-FFF2-40B4-BE49-F238E27FC236}">
                <a16:creationId xmlns:a16="http://schemas.microsoft.com/office/drawing/2014/main" id="{8BAD409D-A316-4603-8C89-3E4BEA4FCA0C}"/>
              </a:ext>
            </a:extLst>
          </p:cNvPr>
          <p:cNvSpPr/>
          <p:nvPr/>
        </p:nvSpPr>
        <p:spPr>
          <a:xfrm>
            <a:off x="5035515" y="4590237"/>
            <a:ext cx="2377440" cy="548640"/>
          </a:xfrm>
          <a:prstGeom prst="chevron">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solidFill>
                  <a:schemeClr val="tx1"/>
                </a:solidFill>
              </a:rPr>
              <a:t>Adopt</a:t>
            </a:r>
          </a:p>
        </p:txBody>
      </p:sp>
      <p:sp>
        <p:nvSpPr>
          <p:cNvPr id="38" name="Arrow: Chevron 37">
            <a:extLst>
              <a:ext uri="{FF2B5EF4-FFF2-40B4-BE49-F238E27FC236}">
                <a16:creationId xmlns:a16="http://schemas.microsoft.com/office/drawing/2014/main" id="{A0B6A967-D87A-468E-A5E9-E9214B8A268C}"/>
              </a:ext>
            </a:extLst>
          </p:cNvPr>
          <p:cNvSpPr/>
          <p:nvPr/>
        </p:nvSpPr>
        <p:spPr>
          <a:xfrm>
            <a:off x="7242830" y="4590237"/>
            <a:ext cx="4350860" cy="548640"/>
          </a:xfrm>
          <a:prstGeom prst="chevron">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1" dirty="0">
                <a:solidFill>
                  <a:schemeClr val="tx1"/>
                </a:solidFill>
              </a:rPr>
              <a:t>Govern</a:t>
            </a:r>
          </a:p>
        </p:txBody>
      </p:sp>
      <p:sp>
        <p:nvSpPr>
          <p:cNvPr id="39" name="object 3">
            <a:extLst>
              <a:ext uri="{FF2B5EF4-FFF2-40B4-BE49-F238E27FC236}">
                <a16:creationId xmlns:a16="http://schemas.microsoft.com/office/drawing/2014/main" id="{36FE6CBE-9E48-4ECB-9A26-76EA4E67AD70}"/>
              </a:ext>
            </a:extLst>
          </p:cNvPr>
          <p:cNvSpPr txBox="1"/>
          <p:nvPr/>
        </p:nvSpPr>
        <p:spPr>
          <a:xfrm>
            <a:off x="764907" y="5291564"/>
            <a:ext cx="2011680" cy="1404807"/>
          </a:xfrm>
          <a:prstGeom prst="rect">
            <a:avLst/>
          </a:prstGeom>
        </p:spPr>
        <p:txBody>
          <a:bodyPr vert="horz" wrap="square" lIns="0" tIns="8254" rIns="0" bIns="0" rtlCol="0">
            <a:spAutoFit/>
          </a:bodyPr>
          <a:lstStyle/>
          <a:p>
            <a:pPr marL="233366" marR="5081" indent="-233366">
              <a:lnSpc>
                <a:spcPct val="103299"/>
              </a:lnSpc>
              <a:spcBef>
                <a:spcPts val="66"/>
              </a:spcBef>
              <a:buFont typeface="Wingdings"/>
              <a:buChar char=""/>
            </a:pPr>
            <a:r>
              <a:rPr lang="en-US" sz="1100" dirty="0">
                <a:cs typeface="Segoe UI"/>
              </a:rPr>
              <a:t>Understand FDM design impacts within functional and technical teams</a:t>
            </a:r>
          </a:p>
          <a:p>
            <a:pPr marL="233366" marR="5081" indent="-233366">
              <a:lnSpc>
                <a:spcPct val="103299"/>
              </a:lnSpc>
              <a:spcBef>
                <a:spcPts val="66"/>
              </a:spcBef>
              <a:buFont typeface="Wingdings"/>
              <a:buChar char=""/>
            </a:pPr>
            <a:r>
              <a:rPr lang="en-US" sz="1100" dirty="0">
                <a:cs typeface="Segoe UI"/>
              </a:rPr>
              <a:t>Confirm design (FDM Blueprint) and implement FDM mapping and governance process for the implementation</a:t>
            </a:r>
          </a:p>
        </p:txBody>
      </p:sp>
      <p:pic>
        <p:nvPicPr>
          <p:cNvPr id="40" name="Picture 39" descr="Icon&#10;&#10;Description automatically generated">
            <a:extLst>
              <a:ext uri="{FF2B5EF4-FFF2-40B4-BE49-F238E27FC236}">
                <a16:creationId xmlns:a16="http://schemas.microsoft.com/office/drawing/2014/main" id="{CE9DE526-A607-43EE-8E6E-CBF5C1FBC16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54114" y="1776724"/>
            <a:ext cx="212676" cy="274320"/>
          </a:xfrm>
          <a:prstGeom prst="rect">
            <a:avLst/>
          </a:prstGeom>
        </p:spPr>
      </p:pic>
    </p:spTree>
    <p:extLst>
      <p:ext uri="{BB962C8B-B14F-4D97-AF65-F5344CB8AC3E}">
        <p14:creationId xmlns:p14="http://schemas.microsoft.com/office/powerpoint/2010/main" val="2281462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09A76B-A276-4C26-83EF-C661C7209A9B}"/>
              </a:ext>
            </a:extLst>
          </p:cNvPr>
          <p:cNvSpPr>
            <a:spLocks noGrp="1"/>
          </p:cNvSpPr>
          <p:nvPr>
            <p:ph type="title"/>
          </p:nvPr>
        </p:nvSpPr>
        <p:spPr/>
        <p:txBody>
          <a:bodyPr/>
          <a:lstStyle/>
          <a:p>
            <a:r>
              <a:rPr lang="en-US" dirty="0"/>
              <a:t>Project Work Plan</a:t>
            </a:r>
          </a:p>
        </p:txBody>
      </p:sp>
      <p:sp>
        <p:nvSpPr>
          <p:cNvPr id="4" name="Text Placeholder 3">
            <a:extLst>
              <a:ext uri="{FF2B5EF4-FFF2-40B4-BE49-F238E27FC236}">
                <a16:creationId xmlns:a16="http://schemas.microsoft.com/office/drawing/2014/main" id="{B5C7AE43-AAEF-4B6B-9C2F-6930ED2D1BE8}"/>
              </a:ext>
            </a:extLst>
          </p:cNvPr>
          <p:cNvSpPr>
            <a:spLocks noGrp="1"/>
          </p:cNvSpPr>
          <p:nvPr>
            <p:ph type="body" idx="1"/>
          </p:nvPr>
        </p:nvSpPr>
        <p:spPr>
          <a:xfrm>
            <a:off x="651753" y="1104656"/>
            <a:ext cx="11138168" cy="823912"/>
          </a:xfrm>
        </p:spPr>
        <p:txBody>
          <a:bodyPr>
            <a:normAutofit fontScale="70000" lnSpcReduction="20000"/>
          </a:bodyPr>
          <a:lstStyle/>
          <a:p>
            <a:pPr>
              <a:lnSpc>
                <a:spcPct val="110000"/>
              </a:lnSpc>
            </a:pPr>
            <a:r>
              <a:rPr lang="en-US" dirty="0"/>
              <a:t>The project work plan is the project execution schedule.  It tracks activities, deliverables, and milestones. The work plan included here is very detailed, and the Phase 1A timeline here provides high-level insight into activities. Items in blue require agency participation.</a:t>
            </a:r>
          </a:p>
        </p:txBody>
      </p:sp>
      <p:sp>
        <p:nvSpPr>
          <p:cNvPr id="11" name="Rectangle 10">
            <a:extLst>
              <a:ext uri="{FF2B5EF4-FFF2-40B4-BE49-F238E27FC236}">
                <a16:creationId xmlns:a16="http://schemas.microsoft.com/office/drawing/2014/main" id="{07F8C5F9-963F-43CA-8CA4-F38C2363A18A}"/>
              </a:ext>
            </a:extLst>
          </p:cNvPr>
          <p:cNvSpPr/>
          <p:nvPr/>
        </p:nvSpPr>
        <p:spPr>
          <a:xfrm>
            <a:off x="8950799" y="33218"/>
            <a:ext cx="1283369" cy="877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Open the document:</a:t>
            </a:r>
          </a:p>
          <a:p>
            <a:pPr marL="228600" indent="-228600">
              <a:buAutoNum type="arabicPeriod"/>
            </a:pPr>
            <a:r>
              <a:rPr lang="en-US" sz="800" dirty="0"/>
              <a:t>Right-click the image to the right</a:t>
            </a:r>
          </a:p>
          <a:p>
            <a:pPr marL="228600" indent="-228600">
              <a:buAutoNum type="arabicPeriod"/>
            </a:pPr>
            <a:r>
              <a:rPr lang="en-US" sz="800" dirty="0"/>
              <a:t>Click “Presentation Object”</a:t>
            </a:r>
          </a:p>
          <a:p>
            <a:pPr marL="228600" indent="-228600">
              <a:buAutoNum type="arabicPeriod"/>
            </a:pPr>
            <a:r>
              <a:rPr lang="en-US" sz="800" dirty="0"/>
              <a:t>Click “Open”</a:t>
            </a:r>
          </a:p>
        </p:txBody>
      </p:sp>
      <p:pic>
        <p:nvPicPr>
          <p:cNvPr id="25" name="Picture 24">
            <a:extLst>
              <a:ext uri="{FF2B5EF4-FFF2-40B4-BE49-F238E27FC236}">
                <a16:creationId xmlns:a16="http://schemas.microsoft.com/office/drawing/2014/main" id="{C13899FC-F56A-4F79-B39A-FC9EC133CCD7}"/>
              </a:ext>
            </a:extLst>
          </p:cNvPr>
          <p:cNvPicPr>
            <a:picLocks noChangeAspect="1"/>
          </p:cNvPicPr>
          <p:nvPr/>
        </p:nvPicPr>
        <p:blipFill>
          <a:blip r:embed="rId4"/>
          <a:stretch>
            <a:fillRect/>
          </a:stretch>
        </p:blipFill>
        <p:spPr>
          <a:xfrm>
            <a:off x="1068092" y="2019970"/>
            <a:ext cx="10828838" cy="4838030"/>
          </a:xfrm>
          <a:prstGeom prst="rect">
            <a:avLst/>
          </a:prstGeom>
        </p:spPr>
      </p:pic>
      <p:graphicFrame>
        <p:nvGraphicFramePr>
          <p:cNvPr id="2" name="Object 1">
            <a:extLst>
              <a:ext uri="{FF2B5EF4-FFF2-40B4-BE49-F238E27FC236}">
                <a16:creationId xmlns:a16="http://schemas.microsoft.com/office/drawing/2014/main" id="{69CCB3AB-7122-4327-AA90-6497D6F11F19}"/>
              </a:ext>
            </a:extLst>
          </p:cNvPr>
          <p:cNvGraphicFramePr>
            <a:graphicFrameLocks noChangeAspect="1"/>
          </p:cNvGraphicFramePr>
          <p:nvPr>
            <p:extLst>
              <p:ext uri="{D42A27DB-BD31-4B8C-83A1-F6EECF244321}">
                <p14:modId xmlns:p14="http://schemas.microsoft.com/office/powerpoint/2010/main" val="3508505614"/>
              </p:ext>
            </p:extLst>
          </p:nvPr>
        </p:nvGraphicFramePr>
        <p:xfrm>
          <a:off x="10312757" y="33218"/>
          <a:ext cx="1039455" cy="877040"/>
        </p:xfrm>
        <a:graphic>
          <a:graphicData uri="http://schemas.openxmlformats.org/presentationml/2006/ole">
            <mc:AlternateContent xmlns:mc="http://schemas.openxmlformats.org/markup-compatibility/2006">
              <mc:Choice xmlns:v="urn:schemas-microsoft-com:vml" Requires="v">
                <p:oleObj spid="_x0000_s3080" name="Worksheet" showAsIcon="1" r:id="rId5" imgW="914400" imgH="771525" progId="Excel.Sheet.12">
                  <p:embed/>
                </p:oleObj>
              </mc:Choice>
              <mc:Fallback>
                <p:oleObj name="Worksheet" showAsIcon="1" r:id="rId5" imgW="914400" imgH="771525" progId="Excel.Sheet.12">
                  <p:embed/>
                  <p:pic>
                    <p:nvPicPr>
                      <p:cNvPr id="2" name="Object 1">
                        <a:extLst>
                          <a:ext uri="{FF2B5EF4-FFF2-40B4-BE49-F238E27FC236}">
                            <a16:creationId xmlns:a16="http://schemas.microsoft.com/office/drawing/2014/main" id="{69CCB3AB-7122-4327-AA90-6497D6F11F19}"/>
                          </a:ext>
                        </a:extLst>
                      </p:cNvPr>
                      <p:cNvPicPr/>
                      <p:nvPr/>
                    </p:nvPicPr>
                    <p:blipFill>
                      <a:blip r:embed="rId6"/>
                      <a:stretch>
                        <a:fillRect/>
                      </a:stretch>
                    </p:blipFill>
                    <p:spPr>
                      <a:xfrm>
                        <a:off x="10312757" y="33218"/>
                        <a:ext cx="1039455" cy="877040"/>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1325400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D01B-3F8E-4D9E-812A-C59B4F8EB46F}"/>
              </a:ext>
            </a:extLst>
          </p:cNvPr>
          <p:cNvSpPr>
            <a:spLocks noGrp="1"/>
          </p:cNvSpPr>
          <p:nvPr>
            <p:ph type="title"/>
          </p:nvPr>
        </p:nvSpPr>
        <p:spPr/>
        <p:txBody>
          <a:bodyPr>
            <a:normAutofit/>
          </a:bodyPr>
          <a:lstStyle/>
          <a:p>
            <a:r>
              <a:rPr lang="en-US" dirty="0"/>
              <a:t>Legacy System Inventory</a:t>
            </a:r>
          </a:p>
        </p:txBody>
      </p:sp>
      <p:sp>
        <p:nvSpPr>
          <p:cNvPr id="5" name="Text Placeholder 4">
            <a:extLst>
              <a:ext uri="{FF2B5EF4-FFF2-40B4-BE49-F238E27FC236}">
                <a16:creationId xmlns:a16="http://schemas.microsoft.com/office/drawing/2014/main" id="{9412D509-72D6-462E-BB75-9B4A4C9C6FBD}"/>
              </a:ext>
            </a:extLst>
          </p:cNvPr>
          <p:cNvSpPr>
            <a:spLocks noGrp="1"/>
          </p:cNvSpPr>
          <p:nvPr>
            <p:ph type="body" idx="1"/>
          </p:nvPr>
        </p:nvSpPr>
        <p:spPr>
          <a:xfrm>
            <a:off x="508000" y="1163455"/>
            <a:ext cx="11226800" cy="1970539"/>
          </a:xfrm>
        </p:spPr>
        <p:txBody>
          <a:bodyPr wrap="square">
            <a:spAutoFit/>
          </a:bodyPr>
          <a:lstStyle/>
          <a:p>
            <a:pPr>
              <a:lnSpc>
                <a:spcPct val="110000"/>
              </a:lnSpc>
            </a:pPr>
            <a:r>
              <a:rPr lang="en-US" sz="1350" dirty="0">
                <a:latin typeface="Roboto" panose="02000000000000000000" pitchFamily="2" charset="0"/>
              </a:rPr>
              <a:t>The Legacy System Inventory provides a list of legacy systems identified by the State as requiring remediation or retirement due to the One Washington Phase 1A Workday implementation. It includes a master list of both centrally managed enterprise systems and independent agency systems as submitted to the One Washington program by State agencies.</a:t>
            </a:r>
            <a:endParaRPr lang="en-US" sz="1350" b="1" dirty="0">
              <a:latin typeface="Roboto" panose="02000000000000000000" pitchFamily="2" charset="0"/>
            </a:endParaRPr>
          </a:p>
          <a:p>
            <a:pPr>
              <a:lnSpc>
                <a:spcPct val="100000"/>
              </a:lnSpc>
              <a:spcBef>
                <a:spcPts val="0"/>
              </a:spcBef>
              <a:spcAft>
                <a:spcPts val="600"/>
              </a:spcAft>
            </a:pPr>
            <a:r>
              <a:rPr lang="en-US" sz="1350" b="1" dirty="0">
                <a:latin typeface="Roboto" panose="02000000000000000000" pitchFamily="2" charset="0"/>
              </a:rPr>
              <a:t>Key Information</a:t>
            </a:r>
          </a:p>
          <a:p>
            <a:pPr>
              <a:lnSpc>
                <a:spcPct val="100000"/>
              </a:lnSpc>
              <a:spcBef>
                <a:spcPts val="0"/>
              </a:spcBef>
              <a:spcAft>
                <a:spcPts val="600"/>
              </a:spcAft>
            </a:pPr>
            <a:r>
              <a:rPr lang="en-US" sz="1350" dirty="0">
                <a:latin typeface="Roboto" panose="02000000000000000000" pitchFamily="2" charset="0"/>
              </a:rPr>
              <a:t>The inventory itself is presented in an Excel workbook, embedded above.  The Word document explains the process and criteria used to create the inventory.  The inventory was the result of a series of interactions with Washington agencies that culminated in the agencies filling out a system questionnaire that captured details on the legacy systems to be integrated with or retired due to Workday functionality.</a:t>
            </a:r>
          </a:p>
          <a:p>
            <a:pPr>
              <a:lnSpc>
                <a:spcPct val="100000"/>
              </a:lnSpc>
              <a:spcBef>
                <a:spcPts val="0"/>
              </a:spcBef>
              <a:spcAft>
                <a:spcPts val="600"/>
              </a:spcAft>
            </a:pPr>
            <a:r>
              <a:rPr lang="en-US" sz="1350" b="1" dirty="0">
                <a:latin typeface="Roboto" panose="02000000000000000000" pitchFamily="2" charset="0"/>
              </a:rPr>
              <a:t>The Legacy System Inventory contains the following columns:</a:t>
            </a:r>
            <a:endParaRPr lang="en-US" sz="1350" dirty="0">
              <a:latin typeface="Roboto" panose="02000000000000000000" pitchFamily="2" charset="0"/>
            </a:endParaRPr>
          </a:p>
        </p:txBody>
      </p:sp>
      <p:sp>
        <p:nvSpPr>
          <p:cNvPr id="4" name="Slide Number Placeholder 3">
            <a:extLst>
              <a:ext uri="{FF2B5EF4-FFF2-40B4-BE49-F238E27FC236}">
                <a16:creationId xmlns:a16="http://schemas.microsoft.com/office/drawing/2014/main" id="{A29E30A2-44A2-4F8E-AD06-17AD7C658DF1}"/>
              </a:ext>
            </a:extLst>
          </p:cNvPr>
          <p:cNvSpPr>
            <a:spLocks noGrp="1"/>
          </p:cNvSpPr>
          <p:nvPr>
            <p:ph type="sldNum" sz="quarter" idx="12"/>
          </p:nvPr>
        </p:nvSpPr>
        <p:spPr/>
        <p:txBody>
          <a:bodyPr/>
          <a:lstStyle/>
          <a:p>
            <a:fld id="{9051B2D6-D74F-42C3-8560-44F4995C9A8C}" type="slidenum">
              <a:rPr lang="en-US" smtClean="0"/>
              <a:t>8</a:t>
            </a:fld>
            <a:endParaRPr lang="en-US" dirty="0"/>
          </a:p>
        </p:txBody>
      </p:sp>
      <p:sp>
        <p:nvSpPr>
          <p:cNvPr id="8" name="Rectangle 7">
            <a:extLst>
              <a:ext uri="{FF2B5EF4-FFF2-40B4-BE49-F238E27FC236}">
                <a16:creationId xmlns:a16="http://schemas.microsoft.com/office/drawing/2014/main" id="{F66A18C1-747F-4831-B558-0B5CC522C86D}"/>
              </a:ext>
            </a:extLst>
          </p:cNvPr>
          <p:cNvSpPr/>
          <p:nvPr/>
        </p:nvSpPr>
        <p:spPr>
          <a:xfrm>
            <a:off x="8010372" y="56102"/>
            <a:ext cx="1283369" cy="877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Open the document:</a:t>
            </a:r>
          </a:p>
          <a:p>
            <a:pPr marL="228600" indent="-228600">
              <a:buAutoNum type="arabicPeriod"/>
            </a:pPr>
            <a:r>
              <a:rPr lang="en-US" sz="800" dirty="0"/>
              <a:t>Right-click the image to the right</a:t>
            </a:r>
          </a:p>
          <a:p>
            <a:pPr marL="228600" indent="-228600">
              <a:buAutoNum type="arabicPeriod"/>
            </a:pPr>
            <a:r>
              <a:rPr lang="en-US" sz="800" dirty="0"/>
              <a:t>Click “Presentation Object”</a:t>
            </a:r>
          </a:p>
          <a:p>
            <a:pPr marL="228600" indent="-228600">
              <a:buAutoNum type="arabicPeriod"/>
            </a:pPr>
            <a:r>
              <a:rPr lang="en-US" sz="800" dirty="0"/>
              <a:t>Click “Open”</a:t>
            </a:r>
          </a:p>
        </p:txBody>
      </p:sp>
      <p:graphicFrame>
        <p:nvGraphicFramePr>
          <p:cNvPr id="3" name="Table 5">
            <a:extLst>
              <a:ext uri="{FF2B5EF4-FFF2-40B4-BE49-F238E27FC236}">
                <a16:creationId xmlns:a16="http://schemas.microsoft.com/office/drawing/2014/main" id="{161B0AD6-5D66-43FC-996E-43701C3CA851}"/>
              </a:ext>
            </a:extLst>
          </p:cNvPr>
          <p:cNvGraphicFramePr>
            <a:graphicFrameLocks noGrp="1"/>
          </p:cNvGraphicFramePr>
          <p:nvPr>
            <p:extLst>
              <p:ext uri="{D42A27DB-BD31-4B8C-83A1-F6EECF244321}">
                <p14:modId xmlns:p14="http://schemas.microsoft.com/office/powerpoint/2010/main" val="3553650693"/>
              </p:ext>
            </p:extLst>
          </p:nvPr>
        </p:nvGraphicFramePr>
        <p:xfrm>
          <a:off x="218440" y="3137746"/>
          <a:ext cx="11709400" cy="3444240"/>
        </p:xfrm>
        <a:graphic>
          <a:graphicData uri="http://schemas.openxmlformats.org/drawingml/2006/table">
            <a:tbl>
              <a:tblPr firstRow="1" bandRow="1">
                <a:tableStyleId>{5C22544A-7EE6-4342-B048-85BDC9FD1C3A}</a:tableStyleId>
              </a:tblPr>
              <a:tblGrid>
                <a:gridCol w="4262120">
                  <a:extLst>
                    <a:ext uri="{9D8B030D-6E8A-4147-A177-3AD203B41FA5}">
                      <a16:colId xmlns:a16="http://schemas.microsoft.com/office/drawing/2014/main" val="3224729050"/>
                    </a:ext>
                  </a:extLst>
                </a:gridCol>
                <a:gridCol w="7447280">
                  <a:extLst>
                    <a:ext uri="{9D8B030D-6E8A-4147-A177-3AD203B41FA5}">
                      <a16:colId xmlns:a16="http://schemas.microsoft.com/office/drawing/2014/main" val="1239323842"/>
                    </a:ext>
                  </a:extLst>
                </a:gridCol>
              </a:tblGrid>
              <a:tr h="120237">
                <a:tc>
                  <a:txBody>
                    <a:bodyPr/>
                    <a:lstStyle/>
                    <a:p>
                      <a:pPr algn="l" fontAlgn="t"/>
                      <a:r>
                        <a:rPr lang="en-US" sz="1100" b="1" i="0" u="none" strike="noStrike" dirty="0">
                          <a:solidFill>
                            <a:srgbClr val="000000"/>
                          </a:solidFill>
                          <a:effectLst/>
                          <a:latin typeface="Calibri" panose="020F0502020204030204" pitchFamily="34" charset="0"/>
                        </a:rPr>
                        <a:t>Agency Code</a:t>
                      </a:r>
                    </a:p>
                  </a:txBody>
                  <a:tcPr marL="7620" marR="7620" marT="762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100" b="0" i="0" u="none" strike="noStrike" dirty="0">
                          <a:solidFill>
                            <a:srgbClr val="000000"/>
                          </a:solidFill>
                          <a:effectLst/>
                          <a:latin typeface="Calibri" panose="020F0502020204030204" pitchFamily="34" charset="0"/>
                        </a:rPr>
                        <a:t>Official code assigned to an agency (3 char)</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398308"/>
                  </a:ext>
                </a:extLst>
              </a:tr>
              <a:tr h="120237">
                <a:tc>
                  <a:txBody>
                    <a:bodyPr/>
                    <a:lstStyle/>
                    <a:p>
                      <a:pPr algn="l" fontAlgn="t"/>
                      <a:r>
                        <a:rPr lang="en-US" sz="1100" b="1" i="0" u="none" strike="noStrike" dirty="0">
                          <a:solidFill>
                            <a:srgbClr val="000000"/>
                          </a:solidFill>
                          <a:effectLst/>
                          <a:latin typeface="Calibri" panose="020F0502020204030204" pitchFamily="34" charset="0"/>
                        </a:rPr>
                        <a:t>System Name</a:t>
                      </a:r>
                    </a:p>
                  </a:txBody>
                  <a:tcPr marL="7620" marR="7620" marT="762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100" b="0" i="0" u="none" strike="noStrike" dirty="0">
                          <a:solidFill>
                            <a:srgbClr val="000000"/>
                          </a:solidFill>
                          <a:effectLst/>
                          <a:latin typeface="Calibri" panose="020F0502020204030204" pitchFamily="34" charset="0"/>
                        </a:rPr>
                        <a:t>Name of the agency system</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7577511"/>
                  </a:ext>
                </a:extLst>
              </a:tr>
              <a:tr h="120237">
                <a:tc>
                  <a:txBody>
                    <a:bodyPr/>
                    <a:lstStyle/>
                    <a:p>
                      <a:pPr algn="l" fontAlgn="t"/>
                      <a:r>
                        <a:rPr lang="en-US" sz="1100" b="1" i="0" u="none" strike="noStrike" dirty="0">
                          <a:solidFill>
                            <a:srgbClr val="000000"/>
                          </a:solidFill>
                          <a:effectLst/>
                          <a:latin typeface="Calibri" panose="020F0502020204030204" pitchFamily="34" charset="0"/>
                        </a:rPr>
                        <a:t>System Description</a:t>
                      </a:r>
                    </a:p>
                  </a:txBody>
                  <a:tcPr marL="7620" marR="7620" marT="762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100" b="0" i="0" u="none" strike="noStrike" dirty="0">
                          <a:solidFill>
                            <a:srgbClr val="000000"/>
                          </a:solidFill>
                          <a:effectLst/>
                          <a:latin typeface="Calibri" panose="020F0502020204030204" pitchFamily="34" charset="0"/>
                        </a:rPr>
                        <a:t>Short description of the system usage</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1473904"/>
                  </a:ext>
                </a:extLst>
              </a:tr>
              <a:tr h="120237">
                <a:tc>
                  <a:txBody>
                    <a:bodyPr/>
                    <a:lstStyle/>
                    <a:p>
                      <a:pPr algn="l" fontAlgn="t"/>
                      <a:r>
                        <a:rPr lang="en-US" sz="1100" b="1" i="0" u="none" strike="noStrike" dirty="0">
                          <a:solidFill>
                            <a:srgbClr val="000000"/>
                          </a:solidFill>
                          <a:effectLst/>
                          <a:latin typeface="Calibri" panose="020F0502020204030204" pitchFamily="34" charset="0"/>
                        </a:rPr>
                        <a:t>Justification to retain if different from OFM/OneWa disposition recommendation.</a:t>
                      </a:r>
                    </a:p>
                  </a:txBody>
                  <a:tcPr marL="7620" marR="7620" marT="762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100" b="0" i="0" u="none" strike="noStrike" dirty="0">
                          <a:solidFill>
                            <a:srgbClr val="000000"/>
                          </a:solidFill>
                          <a:effectLst/>
                          <a:latin typeface="Calibri" panose="020F0502020204030204" pitchFamily="34" charset="0"/>
                        </a:rPr>
                        <a:t>What functionality does your system have that is different than what was described through the green columns. Please describe in detail the business justification on your recommendation change.</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419642"/>
                  </a:ext>
                </a:extLst>
              </a:tr>
              <a:tr h="150708">
                <a:tc>
                  <a:txBody>
                    <a:bodyPr/>
                    <a:lstStyle/>
                    <a:p>
                      <a:pPr algn="l" fontAlgn="t"/>
                      <a:r>
                        <a:rPr lang="en-US" sz="1100" b="1" i="0" u="none" strike="noStrike" dirty="0">
                          <a:solidFill>
                            <a:srgbClr val="000000"/>
                          </a:solidFill>
                          <a:effectLst/>
                          <a:latin typeface="Calibri" panose="020F0502020204030204" pitchFamily="34" charset="0"/>
                        </a:rPr>
                        <a:t>OFM/OneWa Disposition Recommendation</a:t>
                      </a:r>
                    </a:p>
                  </a:txBody>
                  <a:tcPr marL="7620" marR="7620" marT="762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100" b="0" i="0" u="none" strike="noStrike" dirty="0">
                          <a:solidFill>
                            <a:srgbClr val="000000"/>
                          </a:solidFill>
                          <a:effectLst/>
                          <a:latin typeface="Calibri" panose="020F0502020204030204" pitchFamily="34" charset="0"/>
                        </a:rPr>
                        <a:t>OFM Business SMEs, Owners, One Washington team went through all the systems and made a recommendation based on the information supplied from the agency readiness files and understanding the Workday solution to make this recommendation.</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4076255"/>
                  </a:ext>
                </a:extLst>
              </a:tr>
              <a:tr h="274240">
                <a:tc>
                  <a:txBody>
                    <a:bodyPr/>
                    <a:lstStyle/>
                    <a:p>
                      <a:pPr algn="l" fontAlgn="t"/>
                      <a:r>
                        <a:rPr lang="en-US" sz="1100" b="1" i="0" u="none" strike="noStrike" dirty="0">
                          <a:solidFill>
                            <a:srgbClr val="000000"/>
                          </a:solidFill>
                          <a:effectLst/>
                          <a:latin typeface="Calibri" panose="020F0502020204030204" pitchFamily="34" charset="0"/>
                        </a:rPr>
                        <a:t>If retain, will your system need to be remediated?</a:t>
                      </a:r>
                    </a:p>
                  </a:txBody>
                  <a:tcPr marL="7620" marR="7620" marT="762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100" b="0" i="0" u="none" strike="noStrike" dirty="0">
                          <a:solidFill>
                            <a:srgbClr val="000000"/>
                          </a:solidFill>
                          <a:effectLst/>
                          <a:latin typeface="Calibri" panose="020F0502020204030204" pitchFamily="34" charset="0"/>
                        </a:rPr>
                        <a:t>The system will need to be upgraded, invested in or development to be retained. Remediation to proprietary code might include patching, disabling the vulnerable process, removing a vulnerable component, updating system configuration, or updating the platform or service that your teams are using. All these can serve to provide a good permanent solution to a security vulnerability.</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7670950"/>
                  </a:ext>
                </a:extLst>
              </a:tr>
              <a:tr h="150708">
                <a:tc>
                  <a:txBody>
                    <a:bodyPr/>
                    <a:lstStyle/>
                    <a:p>
                      <a:pPr algn="l" fontAlgn="t"/>
                      <a:r>
                        <a:rPr lang="en-US" sz="1100" b="1" i="0" u="none" strike="noStrike" dirty="0">
                          <a:solidFill>
                            <a:srgbClr val="000000"/>
                          </a:solidFill>
                          <a:effectLst/>
                          <a:latin typeface="Calibri" panose="020F0502020204030204" pitchFamily="34" charset="0"/>
                        </a:rPr>
                        <a:t>If remediation, please describe required changes.</a:t>
                      </a:r>
                    </a:p>
                  </a:txBody>
                  <a:tcPr marL="7620" marR="7620" marT="762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100" b="0" i="0" u="none" strike="noStrike" dirty="0">
                          <a:solidFill>
                            <a:srgbClr val="000000"/>
                          </a:solidFill>
                          <a:effectLst/>
                          <a:latin typeface="Calibri" panose="020F0502020204030204" pitchFamily="34" charset="0"/>
                        </a:rPr>
                        <a:t>If system needs remediated what changes are needing done. Examples: Server upgrade, patching, application upgrades, new products implemented/configured, implementation, development work, etc.</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7490798"/>
                  </a:ext>
                </a:extLst>
              </a:tr>
              <a:tr h="150708">
                <a:tc>
                  <a:txBody>
                    <a:bodyPr/>
                    <a:lstStyle/>
                    <a:p>
                      <a:pPr algn="l" fontAlgn="t"/>
                      <a:r>
                        <a:rPr lang="en-US" sz="1100" b="1" i="0" u="none" strike="noStrike" dirty="0">
                          <a:solidFill>
                            <a:srgbClr val="000000"/>
                          </a:solidFill>
                          <a:effectLst/>
                          <a:latin typeface="Calibri" panose="020F0502020204030204" pitchFamily="34" charset="0"/>
                        </a:rPr>
                        <a:t>If retain, does your system depend on any of the AFRS index fields? (MI, PI, OI, AI)</a:t>
                      </a:r>
                    </a:p>
                  </a:txBody>
                  <a:tcPr marL="7620" marR="7620" marT="762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100" b="0" i="0" u="none" strike="noStrike" dirty="0">
                          <a:solidFill>
                            <a:srgbClr val="000000"/>
                          </a:solidFill>
                          <a:effectLst/>
                          <a:latin typeface="Calibri" panose="020F0502020204030204" pitchFamily="34" charset="0"/>
                        </a:rPr>
                        <a:t>Define if your system depends on any of these AFRS index fields: Master Index (MI), Program Index (PI), Organization Index (OI), Appropriation Index (AI) - all are shortcut keys created within the AFRS software.</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1014673"/>
                  </a:ext>
                </a:extLst>
              </a:tr>
              <a:tr h="120237">
                <a:tc>
                  <a:txBody>
                    <a:bodyPr/>
                    <a:lstStyle/>
                    <a:p>
                      <a:pPr algn="l" fontAlgn="t"/>
                      <a:r>
                        <a:rPr lang="en-US" sz="1100" b="1" i="0" u="none" strike="noStrike" dirty="0">
                          <a:solidFill>
                            <a:srgbClr val="000000"/>
                          </a:solidFill>
                          <a:effectLst/>
                          <a:latin typeface="Calibri" panose="020F0502020204030204" pitchFamily="34" charset="0"/>
                        </a:rPr>
                        <a:t>If retain, are current chart of accounts fields hardcoded into your system, including agency number or transaction code?</a:t>
                      </a:r>
                    </a:p>
                  </a:txBody>
                  <a:tcPr marL="7620" marR="7620" marT="762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100" b="0" i="0" u="none" strike="noStrike" dirty="0">
                          <a:solidFill>
                            <a:srgbClr val="000000"/>
                          </a:solidFill>
                          <a:effectLst/>
                          <a:latin typeface="Calibri" panose="020F0502020204030204" pitchFamily="34" charset="0"/>
                        </a:rPr>
                        <a:t>Chart of accounts fields or data elements whose values have been entered directly into your system code.</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0351512"/>
                  </a:ext>
                </a:extLst>
              </a:tr>
              <a:tr h="150708">
                <a:tc>
                  <a:txBody>
                    <a:bodyPr/>
                    <a:lstStyle/>
                    <a:p>
                      <a:pPr algn="l" fontAlgn="t"/>
                      <a:r>
                        <a:rPr lang="en-US" sz="1100" b="1" i="0" u="none" strike="noStrike" dirty="0">
                          <a:solidFill>
                            <a:srgbClr val="000000"/>
                          </a:solidFill>
                          <a:effectLst/>
                          <a:latin typeface="Calibri" panose="020F0502020204030204" pitchFamily="34" charset="0"/>
                        </a:rPr>
                        <a:t>Does your system require services (upgrade, investments, development) from 3rd party or other agency(s), SaaS provider, WaTech, etc.? </a:t>
                      </a:r>
                    </a:p>
                  </a:txBody>
                  <a:tcPr marL="7620" marR="7620" marT="762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100" b="0" i="0" u="none" strike="noStrike" dirty="0">
                          <a:solidFill>
                            <a:srgbClr val="000000"/>
                          </a:solidFill>
                          <a:effectLst/>
                          <a:latin typeface="Calibri" panose="020F0502020204030204" pitchFamily="34" charset="0"/>
                        </a:rPr>
                        <a:t>The system has functionality that will need to be upgraded, reconfigured, or further developed to be retained.  This may include additional investment requirements to accommodate any adjustments to remediate the existing agency system for continued use.</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8429044"/>
                  </a:ext>
                </a:extLst>
              </a:tr>
              <a:tr h="120237">
                <a:tc>
                  <a:txBody>
                    <a:bodyPr/>
                    <a:lstStyle/>
                    <a:p>
                      <a:pPr algn="l" fontAlgn="t"/>
                      <a:r>
                        <a:rPr lang="en-US" sz="1100" b="1" i="0" u="none" strike="noStrike" dirty="0">
                          <a:solidFill>
                            <a:srgbClr val="000000"/>
                          </a:solidFill>
                          <a:effectLst/>
                          <a:latin typeface="Calibri" panose="020F0502020204030204" pitchFamily="34" charset="0"/>
                        </a:rPr>
                        <a:t>Does this system contain data for multiple agencies?</a:t>
                      </a:r>
                    </a:p>
                  </a:txBody>
                  <a:tcPr marL="7620" marR="7620" marT="762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100" b="0" i="0" u="none" strike="noStrike" dirty="0">
                          <a:solidFill>
                            <a:srgbClr val="000000"/>
                          </a:solidFill>
                          <a:effectLst/>
                          <a:latin typeface="Calibri" panose="020F0502020204030204" pitchFamily="34" charset="0"/>
                        </a:rPr>
                        <a:t>The system you have contains data for other agencies and your agency system maintains that data for that agency(s).</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5540255"/>
                  </a:ext>
                </a:extLst>
              </a:tr>
              <a:tr h="120237">
                <a:tc>
                  <a:txBody>
                    <a:bodyPr/>
                    <a:lstStyle/>
                    <a:p>
                      <a:pPr algn="l" fontAlgn="t"/>
                      <a:r>
                        <a:rPr lang="en-US" sz="1100" b="1" i="0" u="none" strike="noStrike" dirty="0">
                          <a:solidFill>
                            <a:srgbClr val="000000"/>
                          </a:solidFill>
                          <a:effectLst/>
                          <a:latin typeface="Calibri" panose="020F0502020204030204" pitchFamily="34" charset="0"/>
                        </a:rPr>
                        <a:t>Implementation Phase </a:t>
                      </a:r>
                    </a:p>
                  </a:txBody>
                  <a:tcPr marL="7620" marR="7620" marT="762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100" b="0" i="0" u="none" strike="noStrike" dirty="0">
                          <a:solidFill>
                            <a:srgbClr val="000000"/>
                          </a:solidFill>
                          <a:effectLst/>
                          <a:latin typeface="Calibri" panose="020F0502020204030204" pitchFamily="34" charset="0"/>
                        </a:rPr>
                        <a:t>The identified system will be impacted during Phase 1A and possibly another phase.</a:t>
                      </a: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7205349"/>
                  </a:ext>
                </a:extLst>
              </a:tr>
            </a:tbl>
          </a:graphicData>
        </a:graphic>
      </p:graphicFrame>
      <p:graphicFrame>
        <p:nvGraphicFramePr>
          <p:cNvPr id="10" name="Object 9">
            <a:extLst>
              <a:ext uri="{FF2B5EF4-FFF2-40B4-BE49-F238E27FC236}">
                <a16:creationId xmlns:a16="http://schemas.microsoft.com/office/drawing/2014/main" id="{F8DD6871-E212-4FD9-B4B1-F6E550E8FCB6}"/>
              </a:ext>
            </a:extLst>
          </p:cNvPr>
          <p:cNvGraphicFramePr>
            <a:graphicFrameLocks noChangeAspect="1"/>
          </p:cNvGraphicFramePr>
          <p:nvPr>
            <p:extLst>
              <p:ext uri="{D42A27DB-BD31-4B8C-83A1-F6EECF244321}">
                <p14:modId xmlns:p14="http://schemas.microsoft.com/office/powerpoint/2010/main" val="2390414708"/>
              </p:ext>
            </p:extLst>
          </p:nvPr>
        </p:nvGraphicFramePr>
        <p:xfrm>
          <a:off x="9373104" y="56102"/>
          <a:ext cx="677733" cy="877040"/>
        </p:xfrm>
        <a:graphic>
          <a:graphicData uri="http://schemas.openxmlformats.org/presentationml/2006/ole">
            <mc:AlternateContent xmlns:mc="http://schemas.openxmlformats.org/markup-compatibility/2006">
              <mc:Choice xmlns:v="urn:schemas-microsoft-com:vml" Requires="v">
                <p:oleObj spid="_x0000_s4104" name="Acrobat Document" r:id="rId3" imgW="4663316" imgH="6035040" progId="Acrobat.Document.DC">
                  <p:embed/>
                </p:oleObj>
              </mc:Choice>
              <mc:Fallback>
                <p:oleObj name="Acrobat Document" r:id="rId3" imgW="4663316" imgH="6035040" progId="Acrobat.Document.DC">
                  <p:embed/>
                  <p:pic>
                    <p:nvPicPr>
                      <p:cNvPr id="10" name="Object 9">
                        <a:extLst>
                          <a:ext uri="{FF2B5EF4-FFF2-40B4-BE49-F238E27FC236}">
                            <a16:creationId xmlns:a16="http://schemas.microsoft.com/office/drawing/2014/main" id="{F8DD6871-E212-4FD9-B4B1-F6E550E8FCB6}"/>
                          </a:ext>
                        </a:extLst>
                      </p:cNvPr>
                      <p:cNvPicPr/>
                      <p:nvPr/>
                    </p:nvPicPr>
                    <p:blipFill>
                      <a:blip r:embed="rId4"/>
                      <a:stretch>
                        <a:fillRect/>
                      </a:stretch>
                    </p:blipFill>
                    <p:spPr>
                      <a:xfrm>
                        <a:off x="9373104" y="56102"/>
                        <a:ext cx="677733" cy="877040"/>
                      </a:xfrm>
                      <a:prstGeom prst="rect">
                        <a:avLst/>
                      </a:prstGeom>
                      <a:ln>
                        <a:solidFill>
                          <a:schemeClr val="accent1"/>
                        </a:solidFill>
                      </a:ln>
                    </p:spPr>
                  </p:pic>
                </p:oleObj>
              </mc:Fallback>
            </mc:AlternateContent>
          </a:graphicData>
        </a:graphic>
      </p:graphicFrame>
      <p:sp>
        <p:nvSpPr>
          <p:cNvPr id="9" name="Rectangle 8">
            <a:extLst>
              <a:ext uri="{FF2B5EF4-FFF2-40B4-BE49-F238E27FC236}">
                <a16:creationId xmlns:a16="http://schemas.microsoft.com/office/drawing/2014/main" id="{B37D2ABF-44AA-462E-AD89-60AAD20AD46C}"/>
              </a:ext>
            </a:extLst>
          </p:cNvPr>
          <p:cNvSpPr/>
          <p:nvPr/>
        </p:nvSpPr>
        <p:spPr>
          <a:xfrm>
            <a:off x="10080228" y="56102"/>
            <a:ext cx="1283369" cy="87704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2"/>
                </a:solidFill>
              </a:rPr>
              <a:t>Review your agency specific Legacy System Inventory spreadsheet  if applicable</a:t>
            </a:r>
            <a:endParaRPr lang="en-US" sz="1000" dirty="0">
              <a:solidFill>
                <a:schemeClr val="tx2"/>
              </a:solidFill>
            </a:endParaRPr>
          </a:p>
        </p:txBody>
      </p:sp>
    </p:spTree>
    <p:extLst>
      <p:ext uri="{BB962C8B-B14F-4D97-AF65-F5344CB8AC3E}">
        <p14:creationId xmlns:p14="http://schemas.microsoft.com/office/powerpoint/2010/main" val="64522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A9CB-3CE5-4A8A-BC6D-04EE5D3F6369}"/>
              </a:ext>
            </a:extLst>
          </p:cNvPr>
          <p:cNvSpPr>
            <a:spLocks noGrp="1"/>
          </p:cNvSpPr>
          <p:nvPr>
            <p:ph type="title"/>
          </p:nvPr>
        </p:nvSpPr>
        <p:spPr/>
        <p:txBody>
          <a:bodyPr>
            <a:normAutofit/>
          </a:bodyPr>
          <a:lstStyle/>
          <a:p>
            <a:r>
              <a:rPr lang="en-US" dirty="0"/>
              <a:t>Business Process Analysis (BPA)</a:t>
            </a:r>
          </a:p>
        </p:txBody>
      </p:sp>
      <p:sp>
        <p:nvSpPr>
          <p:cNvPr id="5" name="Text Placeholder 4">
            <a:extLst>
              <a:ext uri="{FF2B5EF4-FFF2-40B4-BE49-F238E27FC236}">
                <a16:creationId xmlns:a16="http://schemas.microsoft.com/office/drawing/2014/main" id="{9BFE4EF5-1F2E-434B-AE8E-52F722142D0D}"/>
              </a:ext>
            </a:extLst>
          </p:cNvPr>
          <p:cNvSpPr>
            <a:spLocks noGrp="1"/>
          </p:cNvSpPr>
          <p:nvPr>
            <p:ph type="body" idx="1"/>
          </p:nvPr>
        </p:nvSpPr>
        <p:spPr>
          <a:xfrm>
            <a:off x="838200" y="1153296"/>
            <a:ext cx="10514012" cy="2137555"/>
          </a:xfrm>
        </p:spPr>
        <p:txBody>
          <a:bodyPr>
            <a:normAutofit fontScale="70000" lnSpcReduction="20000"/>
          </a:bodyPr>
          <a:lstStyle/>
          <a:p>
            <a:pPr>
              <a:lnSpc>
                <a:spcPct val="110000"/>
              </a:lnSpc>
            </a:pPr>
            <a:r>
              <a:rPr lang="en-US" dirty="0"/>
              <a:t>The BPA identifies the Workday business processes that are in scope for Phase </a:t>
            </a:r>
            <a:r>
              <a:rPr lang="en-US" dirty="0">
                <a:solidFill>
                  <a:srgbClr val="00B050"/>
                </a:solidFill>
              </a:rPr>
              <a:t>1A,</a:t>
            </a:r>
            <a:r>
              <a:rPr lang="en-US" dirty="0"/>
              <a:t> 1B, 2, and 3. Note that the analysis does not include the details of business process events that require approval or routing – those will be covered in Configuration Workbooks that will cover business processes, The BPA is a living document that will be updated throughout the project.</a:t>
            </a:r>
          </a:p>
          <a:p>
            <a:pPr>
              <a:lnSpc>
                <a:spcPct val="110000"/>
              </a:lnSpc>
            </a:pPr>
            <a:r>
              <a:rPr lang="en-US" dirty="0"/>
              <a:t>The business process event list includes each business process event classified by area. Each event is then aligned against project phase and includes any relevant comments. </a:t>
            </a:r>
            <a:r>
              <a:rPr lang="en-US" dirty="0">
                <a:solidFill>
                  <a:srgbClr val="00B050"/>
                </a:solidFill>
              </a:rPr>
              <a:t>We recommend reviewing this list to refresh yourselves on which items are going to be included in Phase 1A </a:t>
            </a:r>
            <a:r>
              <a:rPr lang="en-US" dirty="0"/>
              <a:t>of the project so you have these in mind as you work through your agency’s Technology Pool Funding Request application. </a:t>
            </a:r>
          </a:p>
          <a:p>
            <a:pPr>
              <a:lnSpc>
                <a:spcPct val="110000"/>
              </a:lnSpc>
            </a:pPr>
            <a:endParaRPr lang="en-US" dirty="0"/>
          </a:p>
        </p:txBody>
      </p:sp>
      <p:sp>
        <p:nvSpPr>
          <p:cNvPr id="4" name="Slide Number Placeholder 3">
            <a:extLst>
              <a:ext uri="{FF2B5EF4-FFF2-40B4-BE49-F238E27FC236}">
                <a16:creationId xmlns:a16="http://schemas.microsoft.com/office/drawing/2014/main" id="{40BFBAAF-B724-4C75-A54B-878660AA360B}"/>
              </a:ext>
            </a:extLst>
          </p:cNvPr>
          <p:cNvSpPr>
            <a:spLocks noGrp="1"/>
          </p:cNvSpPr>
          <p:nvPr>
            <p:ph type="sldNum" sz="quarter" idx="12"/>
          </p:nvPr>
        </p:nvSpPr>
        <p:spPr/>
        <p:txBody>
          <a:bodyPr/>
          <a:lstStyle/>
          <a:p>
            <a:fld id="{9051B2D6-D74F-42C3-8560-44F4995C9A8C}" type="slidenum">
              <a:rPr lang="en-US" smtClean="0"/>
              <a:t>9</a:t>
            </a:fld>
            <a:endParaRPr lang="en-US" dirty="0"/>
          </a:p>
        </p:txBody>
      </p:sp>
      <p:graphicFrame>
        <p:nvGraphicFramePr>
          <p:cNvPr id="8" name="Draft Stamp">
            <a:extLst>
              <a:ext uri="{FF2B5EF4-FFF2-40B4-BE49-F238E27FC236}">
                <a16:creationId xmlns:a16="http://schemas.microsoft.com/office/drawing/2014/main" id="{41AC2E62-BA84-49D2-A4EE-69A4A1D9F646}"/>
              </a:ext>
            </a:extLst>
          </p:cNvPr>
          <p:cNvGraphicFramePr>
            <a:graphicFrameLocks noGrp="1"/>
          </p:cNvGraphicFramePr>
          <p:nvPr>
            <p:extLst>
              <p:ext uri="{D42A27DB-BD31-4B8C-83A1-F6EECF244321}">
                <p14:modId xmlns:p14="http://schemas.microsoft.com/office/powerpoint/2010/main" val="3361352727"/>
              </p:ext>
            </p:extLst>
          </p:nvPr>
        </p:nvGraphicFramePr>
        <p:xfrm>
          <a:off x="35463" y="42379"/>
          <a:ext cx="1004772" cy="404192"/>
        </p:xfrm>
        <a:graphic>
          <a:graphicData uri="http://schemas.openxmlformats.org/drawingml/2006/table">
            <a:tbl>
              <a:tblPr firstRow="1" bandRow="1">
                <a:tableStyleId>{5C22544A-7EE6-4342-B048-85BDC9FD1C3A}</a:tableStyleId>
              </a:tblPr>
              <a:tblGrid>
                <a:gridCol w="1004772">
                  <a:extLst>
                    <a:ext uri="{9D8B030D-6E8A-4147-A177-3AD203B41FA5}">
                      <a16:colId xmlns:a16="http://schemas.microsoft.com/office/drawing/2014/main" val="992785913"/>
                    </a:ext>
                  </a:extLst>
                </a:gridCol>
              </a:tblGrid>
              <a:tr h="404192">
                <a:tc>
                  <a:txBody>
                    <a:bodyPr/>
                    <a:lstStyle/>
                    <a:p>
                      <a:r>
                        <a:rPr lang="en-US" sz="2000" b="1" dirty="0">
                          <a:solidFill>
                            <a:srgbClr val="C00000"/>
                          </a:solidFill>
                          <a:latin typeface="Verdana" panose="020B0604030504040204" pitchFamily="34" charset="0"/>
                        </a:rPr>
                        <a:t>DRAFT</a:t>
                      </a:r>
                    </a:p>
                  </a:txBody>
                  <a:tcPr marL="0" marR="0" marT="0" marB="0" anchor="ctr" anchorCtr="1">
                    <a:lnT w="38100" cmpd="sng">
                      <a:solidFill>
                        <a:srgbClr val="C00000"/>
                      </a:solidFill>
                    </a:lnT>
                    <a:lnB w="38100" cmpd="sng">
                      <a:solidFill>
                        <a:srgbClr val="C00000"/>
                      </a:solidFill>
                    </a:lnB>
                    <a:solidFill>
                      <a:srgbClr val="FFFFFF"/>
                    </a:solidFill>
                  </a:tcPr>
                </a:tc>
                <a:extLst>
                  <a:ext uri="{0D108BD9-81ED-4DB2-BD59-A6C34878D82A}">
                    <a16:rowId xmlns:a16="http://schemas.microsoft.com/office/drawing/2014/main" val="573242136"/>
                  </a:ext>
                </a:extLst>
              </a:tr>
            </a:tbl>
          </a:graphicData>
        </a:graphic>
      </p:graphicFrame>
      <p:sp>
        <p:nvSpPr>
          <p:cNvPr id="9" name="Rectangle 8">
            <a:extLst>
              <a:ext uri="{FF2B5EF4-FFF2-40B4-BE49-F238E27FC236}">
                <a16:creationId xmlns:a16="http://schemas.microsoft.com/office/drawing/2014/main" id="{78318DB9-A861-4171-A399-744E6E555459}"/>
              </a:ext>
            </a:extLst>
          </p:cNvPr>
          <p:cNvSpPr/>
          <p:nvPr/>
        </p:nvSpPr>
        <p:spPr>
          <a:xfrm>
            <a:off x="8950799" y="33218"/>
            <a:ext cx="1283369" cy="877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Open the document:</a:t>
            </a:r>
          </a:p>
          <a:p>
            <a:pPr marL="228600" indent="-228600">
              <a:buAutoNum type="arabicPeriod"/>
            </a:pPr>
            <a:r>
              <a:rPr lang="en-US" sz="800" dirty="0"/>
              <a:t>Right-click the image to the right</a:t>
            </a:r>
          </a:p>
          <a:p>
            <a:pPr marL="228600" indent="-228600">
              <a:buAutoNum type="arabicPeriod"/>
            </a:pPr>
            <a:r>
              <a:rPr lang="en-US" sz="800" dirty="0"/>
              <a:t>Click “Presentation Object”</a:t>
            </a:r>
          </a:p>
          <a:p>
            <a:pPr marL="228600" indent="-228600">
              <a:buAutoNum type="arabicPeriod"/>
            </a:pPr>
            <a:r>
              <a:rPr lang="en-US" sz="800" dirty="0"/>
              <a:t>Click “Open”</a:t>
            </a:r>
          </a:p>
        </p:txBody>
      </p:sp>
      <p:pic>
        <p:nvPicPr>
          <p:cNvPr id="3" name="Picture 2">
            <a:extLst>
              <a:ext uri="{FF2B5EF4-FFF2-40B4-BE49-F238E27FC236}">
                <a16:creationId xmlns:a16="http://schemas.microsoft.com/office/drawing/2014/main" id="{786F55B7-90B3-457D-8622-F67074F6E519}"/>
              </a:ext>
            </a:extLst>
          </p:cNvPr>
          <p:cNvPicPr>
            <a:picLocks noChangeAspect="1"/>
          </p:cNvPicPr>
          <p:nvPr/>
        </p:nvPicPr>
        <p:blipFill rotWithShape="1">
          <a:blip r:embed="rId3"/>
          <a:srcRect l="432" t="4597" r="3716"/>
          <a:stretch/>
        </p:blipFill>
        <p:spPr>
          <a:xfrm>
            <a:off x="838201" y="3297506"/>
            <a:ext cx="10590212" cy="1216239"/>
          </a:xfrm>
          <a:prstGeom prst="rect">
            <a:avLst/>
          </a:prstGeom>
          <a:ln w="19050">
            <a:solidFill>
              <a:srgbClr val="69E19C"/>
            </a:solidFill>
          </a:ln>
        </p:spPr>
      </p:pic>
      <p:sp>
        <p:nvSpPr>
          <p:cNvPr id="10" name="Rectangle 9">
            <a:extLst>
              <a:ext uri="{FF2B5EF4-FFF2-40B4-BE49-F238E27FC236}">
                <a16:creationId xmlns:a16="http://schemas.microsoft.com/office/drawing/2014/main" id="{D8D20B9B-C18E-4A40-BDEE-10012E4770C7}"/>
              </a:ext>
            </a:extLst>
          </p:cNvPr>
          <p:cNvSpPr/>
          <p:nvPr/>
        </p:nvSpPr>
        <p:spPr>
          <a:xfrm>
            <a:off x="838200" y="4731109"/>
            <a:ext cx="5055765" cy="1765192"/>
          </a:xfrm>
          <a:prstGeom prst="rect">
            <a:avLst/>
          </a:prstGeom>
          <a:solidFill>
            <a:schemeClr val="accent3">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solidFill>
                  <a:schemeClr val="tx2"/>
                </a:solidFill>
              </a:rPr>
              <a:t>Allocations</a:t>
            </a:r>
          </a:p>
          <a:p>
            <a:pPr marL="285750" indent="-285750">
              <a:buFont typeface="Arial" panose="020B0604020202020204" pitchFamily="34" charset="0"/>
              <a:buChar char="•"/>
            </a:pPr>
            <a:r>
              <a:rPr lang="en-US" sz="1300" dirty="0">
                <a:solidFill>
                  <a:schemeClr val="tx2"/>
                </a:solidFill>
              </a:rPr>
              <a:t>Banking and Settlement</a:t>
            </a:r>
          </a:p>
          <a:p>
            <a:pPr marL="285750" indent="-285750">
              <a:buFont typeface="Arial" panose="020B0604020202020204" pitchFamily="34" charset="0"/>
              <a:buChar char="•"/>
            </a:pPr>
            <a:r>
              <a:rPr lang="en-US" sz="1300" dirty="0">
                <a:solidFill>
                  <a:schemeClr val="tx2"/>
                </a:solidFill>
              </a:rPr>
              <a:t>Business Assets</a:t>
            </a:r>
          </a:p>
          <a:p>
            <a:pPr marL="285750" indent="-285750">
              <a:buFont typeface="Arial" panose="020B0604020202020204" pitchFamily="34" charset="0"/>
              <a:buChar char="•"/>
            </a:pPr>
            <a:r>
              <a:rPr lang="en-US" sz="1300" dirty="0">
                <a:solidFill>
                  <a:schemeClr val="tx2"/>
                </a:solidFill>
              </a:rPr>
              <a:t>Customer Accounts</a:t>
            </a:r>
          </a:p>
          <a:p>
            <a:pPr marL="285750" indent="-285750">
              <a:buFont typeface="Arial" panose="020B0604020202020204" pitchFamily="34" charset="0"/>
              <a:buChar char="•"/>
            </a:pPr>
            <a:r>
              <a:rPr lang="en-US" sz="1300" dirty="0">
                <a:solidFill>
                  <a:schemeClr val="tx2"/>
                </a:solidFill>
              </a:rPr>
              <a:t>Financial Accounting</a:t>
            </a:r>
          </a:p>
          <a:p>
            <a:pPr marL="285750" indent="-285750">
              <a:buFont typeface="Arial" panose="020B0604020202020204" pitchFamily="34" charset="0"/>
              <a:buChar char="•"/>
            </a:pPr>
            <a:r>
              <a:rPr lang="en-US" sz="1300" dirty="0">
                <a:solidFill>
                  <a:schemeClr val="tx2"/>
                </a:solidFill>
              </a:rPr>
              <a:t>Financial Budget</a:t>
            </a:r>
          </a:p>
          <a:p>
            <a:endParaRPr lang="en-US" sz="1300" dirty="0">
              <a:solidFill>
                <a:schemeClr val="tx2"/>
              </a:solidFill>
            </a:endParaRPr>
          </a:p>
          <a:p>
            <a:endParaRPr lang="en-US" sz="1300" dirty="0">
              <a:solidFill>
                <a:schemeClr val="tx2"/>
              </a:solidFill>
            </a:endParaRPr>
          </a:p>
          <a:p>
            <a:pPr marL="285750" indent="-285750">
              <a:buFont typeface="Arial" panose="020B0604020202020204" pitchFamily="34" charset="0"/>
              <a:buChar char="•"/>
            </a:pPr>
            <a:r>
              <a:rPr lang="en-US" sz="1300" dirty="0">
                <a:solidFill>
                  <a:schemeClr val="tx2"/>
                </a:solidFill>
              </a:rPr>
              <a:t>Grant</a:t>
            </a:r>
          </a:p>
          <a:p>
            <a:pPr marL="285750" indent="-285750">
              <a:buFont typeface="Arial" panose="020B0604020202020204" pitchFamily="34" charset="0"/>
              <a:buChar char="•"/>
            </a:pPr>
            <a:r>
              <a:rPr lang="en-US" sz="1300" dirty="0">
                <a:solidFill>
                  <a:schemeClr val="tx2"/>
                </a:solidFill>
              </a:rPr>
              <a:t>Human Capital Management</a:t>
            </a:r>
          </a:p>
          <a:p>
            <a:pPr marL="285750" indent="-285750">
              <a:buFont typeface="Arial" panose="020B0604020202020204" pitchFamily="34" charset="0"/>
              <a:buChar char="•"/>
            </a:pPr>
            <a:r>
              <a:rPr lang="en-US" sz="1300" dirty="0">
                <a:solidFill>
                  <a:schemeClr val="tx2"/>
                </a:solidFill>
              </a:rPr>
              <a:t>Procurement</a:t>
            </a:r>
          </a:p>
          <a:p>
            <a:pPr marL="285750" indent="-285750">
              <a:buFont typeface="Arial" panose="020B0604020202020204" pitchFamily="34" charset="0"/>
              <a:buChar char="•"/>
            </a:pPr>
            <a:r>
              <a:rPr lang="en-US" sz="1300" dirty="0">
                <a:solidFill>
                  <a:schemeClr val="tx2"/>
                </a:solidFill>
              </a:rPr>
              <a:t>Supplier Accounts</a:t>
            </a:r>
          </a:p>
          <a:p>
            <a:pPr marL="285750" indent="-285750">
              <a:buFont typeface="Arial" panose="020B0604020202020204" pitchFamily="34" charset="0"/>
              <a:buChar char="•"/>
            </a:pPr>
            <a:r>
              <a:rPr lang="en-US" sz="1300" dirty="0">
                <a:solidFill>
                  <a:schemeClr val="tx2"/>
                </a:solidFill>
              </a:rPr>
              <a:t>Tax</a:t>
            </a:r>
          </a:p>
        </p:txBody>
      </p:sp>
      <p:sp>
        <p:nvSpPr>
          <p:cNvPr id="11" name="TextBox 10">
            <a:extLst>
              <a:ext uri="{FF2B5EF4-FFF2-40B4-BE49-F238E27FC236}">
                <a16:creationId xmlns:a16="http://schemas.microsoft.com/office/drawing/2014/main" id="{876A0193-6D61-4434-B9A4-892855728EE7}"/>
              </a:ext>
            </a:extLst>
          </p:cNvPr>
          <p:cNvSpPr txBox="1"/>
          <p:nvPr/>
        </p:nvSpPr>
        <p:spPr>
          <a:xfrm>
            <a:off x="1998457" y="4835818"/>
            <a:ext cx="2735249" cy="307777"/>
          </a:xfrm>
          <a:prstGeom prst="rect">
            <a:avLst/>
          </a:prstGeom>
          <a:noFill/>
        </p:spPr>
        <p:txBody>
          <a:bodyPr wrap="square" rtlCol="0">
            <a:spAutoFit/>
          </a:bodyPr>
          <a:lstStyle/>
          <a:p>
            <a:pPr algn="ctr"/>
            <a:r>
              <a:rPr lang="en-US" sz="1400" b="1" dirty="0">
                <a:solidFill>
                  <a:schemeClr val="tx2"/>
                </a:solidFill>
                <a:latin typeface="Roboto" panose="02000000000000000000" pitchFamily="2" charset="0"/>
                <a:ea typeface="Roboto" panose="02000000000000000000" pitchFamily="2" charset="0"/>
              </a:rPr>
              <a:t>Functional Areas Include:</a:t>
            </a:r>
          </a:p>
        </p:txBody>
      </p:sp>
      <p:graphicFrame>
        <p:nvGraphicFramePr>
          <p:cNvPr id="12" name="Object 11">
            <a:extLst>
              <a:ext uri="{FF2B5EF4-FFF2-40B4-BE49-F238E27FC236}">
                <a16:creationId xmlns:a16="http://schemas.microsoft.com/office/drawing/2014/main" id="{3070EB8D-862A-419F-BC2D-5E503033F39B}"/>
              </a:ext>
            </a:extLst>
          </p:cNvPr>
          <p:cNvGraphicFramePr>
            <a:graphicFrameLocks noChangeAspect="1"/>
          </p:cNvGraphicFramePr>
          <p:nvPr>
            <p:extLst>
              <p:ext uri="{D42A27DB-BD31-4B8C-83A1-F6EECF244321}">
                <p14:modId xmlns:p14="http://schemas.microsoft.com/office/powerpoint/2010/main" val="2555051655"/>
              </p:ext>
            </p:extLst>
          </p:nvPr>
        </p:nvGraphicFramePr>
        <p:xfrm>
          <a:off x="10312757" y="33218"/>
          <a:ext cx="1039455" cy="877040"/>
        </p:xfrm>
        <a:graphic>
          <a:graphicData uri="http://schemas.openxmlformats.org/presentationml/2006/ole">
            <mc:AlternateContent xmlns:mc="http://schemas.openxmlformats.org/markup-compatibility/2006">
              <mc:Choice xmlns:v="urn:schemas-microsoft-com:vml" Requires="v">
                <p:oleObj spid="_x0000_s5128" name="Worksheet" showAsIcon="1" r:id="rId4" imgW="914400" imgH="771525" progId="Excel.Sheet.12">
                  <p:embed/>
                </p:oleObj>
              </mc:Choice>
              <mc:Fallback>
                <p:oleObj name="Worksheet" showAsIcon="1" r:id="rId4" imgW="914400" imgH="771525" progId="Excel.Sheet.12">
                  <p:embed/>
                  <p:pic>
                    <p:nvPicPr>
                      <p:cNvPr id="12" name="Object 11">
                        <a:extLst>
                          <a:ext uri="{FF2B5EF4-FFF2-40B4-BE49-F238E27FC236}">
                            <a16:creationId xmlns:a16="http://schemas.microsoft.com/office/drawing/2014/main" id="{3070EB8D-862A-419F-BC2D-5E503033F39B}"/>
                          </a:ext>
                        </a:extLst>
                      </p:cNvPr>
                      <p:cNvPicPr/>
                      <p:nvPr/>
                    </p:nvPicPr>
                    <p:blipFill>
                      <a:blip r:embed="rId5"/>
                      <a:stretch>
                        <a:fillRect/>
                      </a:stretch>
                    </p:blipFill>
                    <p:spPr>
                      <a:xfrm>
                        <a:off x="10312757" y="33218"/>
                        <a:ext cx="1039455" cy="877040"/>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3913721475"/>
      </p:ext>
    </p:extLst>
  </p:cSld>
  <p:clrMapOvr>
    <a:masterClrMapping/>
  </p:clrMapOvr>
</p:sld>
</file>

<file path=ppt/theme/theme1.xml><?xml version="1.0" encoding="utf-8"?>
<a:theme xmlns:a="http://schemas.openxmlformats.org/drawingml/2006/main" name="Office Theme">
  <a:themeElements>
    <a:clrScheme name="One Washington">
      <a:dk1>
        <a:srgbClr val="333D47"/>
      </a:dk1>
      <a:lt1>
        <a:srgbClr val="FFFFFF"/>
      </a:lt1>
      <a:dk2>
        <a:srgbClr val="333D47"/>
      </a:dk2>
      <a:lt2>
        <a:srgbClr val="FFFFFF"/>
      </a:lt2>
      <a:accent1>
        <a:srgbClr val="1A818C"/>
      </a:accent1>
      <a:accent2>
        <a:srgbClr val="99E0E1"/>
      </a:accent2>
      <a:accent3>
        <a:srgbClr val="23B05E"/>
      </a:accent3>
      <a:accent4>
        <a:srgbClr val="FFFFFF"/>
      </a:accent4>
      <a:accent5>
        <a:srgbClr val="D4D4D4"/>
      </a:accent5>
      <a:accent6>
        <a:srgbClr val="616161"/>
      </a:accent6>
      <a:hlink>
        <a:srgbClr val="99E0E1"/>
      </a:hlink>
      <a:folHlink>
        <a:srgbClr val="1A81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e Washington.potx" id="{06EE881B-4985-48D6-8D52-D6F3845C9BBD}" vid="{8A5060A8-BD32-4B2F-90F9-0C069195A0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24611C393850438438623804017724" ma:contentTypeVersion="2" ma:contentTypeDescription="Create a new document." ma:contentTypeScope="" ma:versionID="740faaa8b9f8f718a0b3c0f3e7386328">
  <xsd:schema xmlns:xsd="http://www.w3.org/2001/XMLSchema" xmlns:xs="http://www.w3.org/2001/XMLSchema" xmlns:p="http://schemas.microsoft.com/office/2006/metadata/properties" xmlns:ns2="4203d494-fa3f-4b31-9733-1af332999214" targetNamespace="http://schemas.microsoft.com/office/2006/metadata/properties" ma:root="true" ma:fieldsID="b40257646512af48166d9cbc5eb47cd0" ns2:_="">
    <xsd:import namespace="4203d494-fa3f-4b31-9733-1af33299921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03d494-fa3f-4b31-9733-1af3329992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B3BC8D-4948-450B-BCB1-8721B3B4841C}">
  <ds:schemaRefs>
    <ds:schemaRef ds:uri="http://schemas.microsoft.com/sharepoint/v3/contenttype/forms"/>
  </ds:schemaRefs>
</ds:datastoreItem>
</file>

<file path=customXml/itemProps2.xml><?xml version="1.0" encoding="utf-8"?>
<ds:datastoreItem xmlns:ds="http://schemas.openxmlformats.org/officeDocument/2006/customXml" ds:itemID="{E3B5DE36-5E8A-477B-BF26-A69F017DFD58}">
  <ds:schemaRefs>
    <ds:schemaRef ds:uri="http://schemas.microsoft.com/office/2006/metadata/properties"/>
    <ds:schemaRef ds:uri="http://www.w3.org/XML/1998/namespace"/>
    <ds:schemaRef ds:uri="http://purl.org/dc/elements/1.1/"/>
    <ds:schemaRef ds:uri="http://purl.org/dc/dcmitype/"/>
    <ds:schemaRef ds:uri="http://schemas.openxmlformats.org/package/2006/metadata/core-properties"/>
    <ds:schemaRef ds:uri="4203d494-fa3f-4b31-9733-1af332999214"/>
    <ds:schemaRef ds:uri="http://schemas.microsoft.com/office/2006/documentManagement/types"/>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04336B4F-1083-436A-B3BD-DC05B884B5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03d494-fa3f-4b31-9733-1af3329992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One Washington</Template>
  <TotalTime>7351</TotalTime>
  <Words>2423</Words>
  <Application>Microsoft Office PowerPoint</Application>
  <PresentationFormat>Widescreen</PresentationFormat>
  <Paragraphs>207</Paragraphs>
  <Slides>11</Slides>
  <Notes>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4</vt:i4>
      </vt:variant>
      <vt:variant>
        <vt:lpstr>Slide Titles</vt:lpstr>
      </vt:variant>
      <vt:variant>
        <vt:i4>11</vt:i4>
      </vt:variant>
    </vt:vector>
  </HeadingPairs>
  <TitlesOfParts>
    <vt:vector size="26" baseType="lpstr">
      <vt:lpstr>Arial</vt:lpstr>
      <vt:lpstr>Calibri</vt:lpstr>
      <vt:lpstr>Franklin Gothic Book</vt:lpstr>
      <vt:lpstr>Franklin Gothic Heavy</vt:lpstr>
      <vt:lpstr>Open Sans</vt:lpstr>
      <vt:lpstr>Roboto</vt:lpstr>
      <vt:lpstr>Segoe UI</vt:lpstr>
      <vt:lpstr>Verdana</vt:lpstr>
      <vt:lpstr>Wingdings</vt:lpstr>
      <vt:lpstr>Wingdings 2</vt:lpstr>
      <vt:lpstr>Office Theme</vt:lpstr>
      <vt:lpstr>Document</vt:lpstr>
      <vt:lpstr>Presentation</vt:lpstr>
      <vt:lpstr>Worksheet</vt:lpstr>
      <vt:lpstr>Acrobat Document</vt:lpstr>
      <vt:lpstr>PowerPoint Presentation</vt:lpstr>
      <vt:lpstr>Overview</vt:lpstr>
      <vt:lpstr>Table of Contents</vt:lpstr>
      <vt:lpstr>Integration Approach</vt:lpstr>
      <vt:lpstr>Foundation Data Model (FDM) Blueprint</vt:lpstr>
      <vt:lpstr>Foundation Data Model (FDM) Blueprint (Continued)</vt:lpstr>
      <vt:lpstr>Project Work Plan</vt:lpstr>
      <vt:lpstr>Legacy System Inventory</vt:lpstr>
      <vt:lpstr>Business Process Analysis (BPA)</vt:lpstr>
      <vt:lpstr>Conversion Mapping and Functional Crosswalks</vt:lpstr>
      <vt:lpstr>Appendix:  Forthcoming Technical Documents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Gilbert, Emily</dc:creator>
  <cp:lastModifiedBy>Hoxit, Liz (OFM)</cp:lastModifiedBy>
  <cp:revision>43</cp:revision>
  <cp:lastPrinted>2021-06-16T17:13:41Z</cp:lastPrinted>
  <dcterms:created xsi:type="dcterms:W3CDTF">2021-05-19T17:18:42Z</dcterms:created>
  <dcterms:modified xsi:type="dcterms:W3CDTF">2021-06-18T21:54:14Z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0x0101002224611C393850438438623804017724</vt:lpwstr>
  </property>
  <property fmtid="{D5CDD505-2E9C-101B-9397-08002B2CF9AE}" pid="3" name="MSIP_Label_ea60d57e-af5b-4752-ac57-3e4f28ca11dc_Enabled">
    <vt:lpwstr>true</vt:lpwstr>
  </property>
  <property fmtid="{D5CDD505-2E9C-101B-9397-08002B2CF9AE}" pid="4" name="MSIP_Label_ea60d57e-af5b-4752-ac57-3e4f28ca11dc_SetDate">
    <vt:lpwstr>2021-05-25T15:43:34Z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ed0e0926-b048-4bea-8c7a-494850f3a851</vt:lpwstr>
  </property>
  <property fmtid="{D5CDD505-2E9C-101B-9397-08002B2CF9AE}" pid="9" name="MSIP_Label_ea60d57e-af5b-4752-ac57-3e4f28ca11dc_ContentBits">
    <vt:lpwstr>0</vt:lpwstr>
  </property>
</Properties>
</file>